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2" r:id="rId1"/>
  </p:sldMasterIdLst>
  <p:notesMasterIdLst>
    <p:notesMasterId r:id="rId46"/>
  </p:notesMasterIdLst>
  <p:sldIdLst>
    <p:sldId id="258" r:id="rId2"/>
    <p:sldId id="312" r:id="rId3"/>
    <p:sldId id="303" r:id="rId4"/>
    <p:sldId id="305" r:id="rId5"/>
    <p:sldId id="257" r:id="rId6"/>
    <p:sldId id="313" r:id="rId7"/>
    <p:sldId id="306" r:id="rId8"/>
    <p:sldId id="259" r:id="rId9"/>
    <p:sldId id="260" r:id="rId10"/>
    <p:sldId id="269" r:id="rId11"/>
    <p:sldId id="273" r:id="rId12"/>
    <p:sldId id="294" r:id="rId13"/>
    <p:sldId id="297" r:id="rId14"/>
    <p:sldId id="298" r:id="rId15"/>
    <p:sldId id="299" r:id="rId16"/>
    <p:sldId id="302" r:id="rId17"/>
    <p:sldId id="293" r:id="rId18"/>
    <p:sldId id="274" r:id="rId19"/>
    <p:sldId id="264" r:id="rId20"/>
    <p:sldId id="276" r:id="rId21"/>
    <p:sldId id="277" r:id="rId22"/>
    <p:sldId id="265" r:id="rId23"/>
    <p:sldId id="278" r:id="rId24"/>
    <p:sldId id="279" r:id="rId25"/>
    <p:sldId id="267" r:id="rId26"/>
    <p:sldId id="280" r:id="rId27"/>
    <p:sldId id="281" r:id="rId28"/>
    <p:sldId id="266" r:id="rId29"/>
    <p:sldId id="282" r:id="rId30"/>
    <p:sldId id="283" r:id="rId31"/>
    <p:sldId id="301" r:id="rId32"/>
    <p:sldId id="307" r:id="rId33"/>
    <p:sldId id="308" r:id="rId34"/>
    <p:sldId id="268" r:id="rId35"/>
    <p:sldId id="284" r:id="rId36"/>
    <p:sldId id="285" r:id="rId37"/>
    <p:sldId id="270" r:id="rId38"/>
    <p:sldId id="286" r:id="rId39"/>
    <p:sldId id="287" r:id="rId40"/>
    <p:sldId id="311" r:id="rId41"/>
    <p:sldId id="309" r:id="rId42"/>
    <p:sldId id="295" r:id="rId43"/>
    <p:sldId id="310" r:id="rId44"/>
    <p:sldId id="300"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227"/>
    <p:restoredTop sz="98743" autoAdjust="0"/>
  </p:normalViewPr>
  <p:slideViewPr>
    <p:cSldViewPr snapToGrid="0" snapToObjects="1">
      <p:cViewPr varScale="1">
        <p:scale>
          <a:sx n="182" d="100"/>
          <a:sy n="182" d="100"/>
        </p:scale>
        <p:origin x="192" y="81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3.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5DA036-6E71-AF4F-A85C-14FDA7DA6436}" type="datetimeFigureOut">
              <a:rPr lang="en-US" smtClean="0"/>
              <a:t>12/27/18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341568-E1A9-4E4C-BBC3-E35CD02A60C3}" type="slidenum">
              <a:rPr lang="en-US" smtClean="0"/>
              <a:t>‹#›</a:t>
            </a:fld>
            <a:endParaRPr lang="en-US"/>
          </a:p>
        </p:txBody>
      </p:sp>
    </p:spTree>
    <p:extLst>
      <p:ext uri="{BB962C8B-B14F-4D97-AF65-F5344CB8AC3E}">
        <p14:creationId xmlns:p14="http://schemas.microsoft.com/office/powerpoint/2010/main" val="2300659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341568-E1A9-4E4C-BBC3-E35CD02A60C3}" type="slidenum">
              <a:rPr lang="en-US" smtClean="0"/>
              <a:t>10</a:t>
            </a:fld>
            <a:endParaRPr lang="en-US"/>
          </a:p>
        </p:txBody>
      </p:sp>
    </p:spTree>
    <p:extLst>
      <p:ext uri="{BB962C8B-B14F-4D97-AF65-F5344CB8AC3E}">
        <p14:creationId xmlns:p14="http://schemas.microsoft.com/office/powerpoint/2010/main" val="2229981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0" name="Isosceles Triangle 39"/>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i="0">
                <a:solidFill>
                  <a:srgbClr val="FFFEFF"/>
                </a:solidFill>
                <a:latin typeface="Arial" panose="020B0604020202020204" pitchFamily="34" charset="0"/>
                <a:cs typeface="Arial" panose="020B0604020202020204" pitchFamily="34" charset="0"/>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smtClean="0"/>
              <a:pPr/>
              <a:t>12/27/18</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smtClean="0"/>
              <a:t>12/27/18</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12/27/18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smtClean="0"/>
              <a:t>12/27/18</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r>
              <a:rPr lang="en-US"/>
              <a:t>
              </a:t>
            </a:r>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grpSp>
        <p:nvGrpSpPr>
          <p:cNvPr id="22" name="Group 21"/>
          <p:cNvGrpSpPr/>
          <p:nvPr/>
        </p:nvGrpSpPr>
        <p:grpSpPr>
          <a:xfrm>
            <a:off x="800144" y="793311"/>
            <a:ext cx="3934530" cy="5256652"/>
            <a:chOff x="697883" y="1816768"/>
            <a:chExt cx="3934530" cy="5256652"/>
          </a:xfrm>
        </p:grpSpPr>
        <p:sp>
          <p:nvSpPr>
            <p:cNvPr id="23" name="Rectangle 22"/>
            <p:cNvSpPr/>
            <p:nvPr/>
          </p:nvSpPr>
          <p:spPr>
            <a:xfrm>
              <a:off x="697883" y="1816768"/>
              <a:ext cx="3674476" cy="502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5400000">
              <a:off x="4338218" y="4453418"/>
              <a:ext cx="315988" cy="27240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447323"/>
              <a:ext cx="3668284" cy="46260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grpSp>
      <p:sp>
        <p:nvSpPr>
          <p:cNvPr id="4" name="Date Placeholder 3"/>
          <p:cNvSpPr>
            <a:spLocks noGrp="1"/>
          </p:cNvSpPr>
          <p:nvPr>
            <p:ph type="dt" sz="half" idx="10"/>
          </p:nvPr>
        </p:nvSpPr>
        <p:spPr/>
        <p:txBody>
          <a:bodyPr/>
          <a:lstStyle/>
          <a:p>
            <a:fld id="{48A87A34-81AB-432B-8DAE-1953F412C126}" type="datetimeFigureOut">
              <a:rPr lang="en-US" smtClean="0"/>
              <a:t>12/27/18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smtClean="0"/>
              <a:t>12/27/18</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sp>
        <p:nvSpPr>
          <p:cNvPr id="39" name="Rectangle 38"/>
          <p:cNvSpPr/>
          <p:nvPr/>
        </p:nvSpPr>
        <p:spPr>
          <a:xfrm>
            <a:off x="1674042" y="64419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i="0" dirty="0">
              <a:latin typeface="Arial" panose="020B0604020202020204" pitchFamily="34" charset="0"/>
            </a:endParaRPr>
          </a:p>
        </p:txBody>
      </p:sp>
      <p:grpSp>
        <p:nvGrpSpPr>
          <p:cNvPr id="7" name="Group 6">
            <a:extLst>
              <a:ext uri="{FF2B5EF4-FFF2-40B4-BE49-F238E27FC236}">
                <a16:creationId xmlns:a16="http://schemas.microsoft.com/office/drawing/2014/main" id="{24D1F9FE-EE82-4A4A-B1A4-587019CE079D}"/>
              </a:ext>
            </a:extLst>
          </p:cNvPr>
          <p:cNvGrpSpPr/>
          <p:nvPr userDrawn="1"/>
        </p:nvGrpSpPr>
        <p:grpSpPr>
          <a:xfrm rot="10800000">
            <a:off x="1669292" y="1445507"/>
            <a:ext cx="8845667" cy="4658730"/>
            <a:chOff x="1669294" y="1005686"/>
            <a:chExt cx="8845667" cy="4658730"/>
          </a:xfrm>
        </p:grpSpPr>
        <p:sp>
          <p:nvSpPr>
            <p:cNvPr id="40" name="Isosceles Triangle 39"/>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i="0" dirty="0">
                <a:latin typeface="Arial" panose="020B0604020202020204" pitchFamily="34" charset="0"/>
              </a:endParaRPr>
            </a:p>
          </p:txBody>
        </p:sp>
      </p:grpSp>
      <p:sp>
        <p:nvSpPr>
          <p:cNvPr id="2" name="Title 1"/>
          <p:cNvSpPr>
            <a:spLocks noGrp="1"/>
          </p:cNvSpPr>
          <p:nvPr>
            <p:ph type="ctrTitle"/>
          </p:nvPr>
        </p:nvSpPr>
        <p:spPr>
          <a:xfrm>
            <a:off x="1659224" y="605679"/>
            <a:ext cx="8679915" cy="1748729"/>
          </a:xfrm>
        </p:spPr>
        <p:txBody>
          <a:bodyPr bIns="0" anchor="t" anchorCtr="0">
            <a:normAutofit/>
          </a:bodyPr>
          <a:lstStyle>
            <a:lvl1pPr algn="l">
              <a:lnSpc>
                <a:spcPct val="80000"/>
              </a:lnSpc>
              <a:defRPr sz="4000" b="1" i="0" spc="-15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674041" y="977707"/>
            <a:ext cx="8673427" cy="480493"/>
          </a:xfrm>
        </p:spPr>
        <p:txBody>
          <a:bodyPr tIns="0">
            <a:normAutofit/>
          </a:bodyPr>
          <a:lstStyle>
            <a:lvl1pPr marL="0" indent="0" algn="r">
              <a:lnSpc>
                <a:spcPct val="100000"/>
              </a:lnSpc>
              <a:buNone/>
              <a:defRPr sz="1800" b="1" i="0">
                <a:solidFill>
                  <a:srgbClr val="FFFEFF"/>
                </a:solidFill>
                <a:latin typeface="Arial" panose="020B0604020202020204" pitchFamily="34" charset="0"/>
                <a:cs typeface="Arial" panose="020B0604020202020204" pitchFamily="34" charset="0"/>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98631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sp>
        <p:nvSpPr>
          <p:cNvPr id="39" name="Rectangle 38"/>
          <p:cNvSpPr/>
          <p:nvPr/>
        </p:nvSpPr>
        <p:spPr>
          <a:xfrm>
            <a:off x="1674042" y="5388053"/>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i="0" dirty="0">
              <a:latin typeface="Arial" panose="020B0604020202020204" pitchFamily="34" charset="0"/>
            </a:endParaRPr>
          </a:p>
        </p:txBody>
      </p:sp>
      <p:grpSp>
        <p:nvGrpSpPr>
          <p:cNvPr id="7" name="Group 6">
            <a:extLst>
              <a:ext uri="{FF2B5EF4-FFF2-40B4-BE49-F238E27FC236}">
                <a16:creationId xmlns:a16="http://schemas.microsoft.com/office/drawing/2014/main" id="{24D1F9FE-EE82-4A4A-B1A4-587019CE079D}"/>
              </a:ext>
            </a:extLst>
          </p:cNvPr>
          <p:cNvGrpSpPr/>
          <p:nvPr userDrawn="1"/>
        </p:nvGrpSpPr>
        <p:grpSpPr>
          <a:xfrm>
            <a:off x="1669292" y="569550"/>
            <a:ext cx="8845667" cy="4658730"/>
            <a:chOff x="1669294" y="1005686"/>
            <a:chExt cx="8845667" cy="4658730"/>
          </a:xfrm>
        </p:grpSpPr>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4" y="1005686"/>
              <a:ext cx="8845667" cy="4307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i="0" dirty="0">
                <a:latin typeface="Arial" panose="020B0604020202020204" pitchFamily="34" charset="0"/>
              </a:endParaRPr>
            </a:p>
          </p:txBody>
        </p:sp>
      </p:grpSp>
      <p:sp>
        <p:nvSpPr>
          <p:cNvPr id="2" name="Title 1"/>
          <p:cNvSpPr>
            <a:spLocks noGrp="1"/>
          </p:cNvSpPr>
          <p:nvPr>
            <p:ph type="ctrTitle"/>
          </p:nvPr>
        </p:nvSpPr>
        <p:spPr>
          <a:xfrm>
            <a:off x="1831177" y="5349534"/>
            <a:ext cx="8679915" cy="1748729"/>
          </a:xfrm>
        </p:spPr>
        <p:txBody>
          <a:bodyPr bIns="0" anchor="t" anchorCtr="0">
            <a:normAutofit/>
          </a:bodyPr>
          <a:lstStyle>
            <a:lvl1pPr algn="r">
              <a:lnSpc>
                <a:spcPct val="80000"/>
              </a:lnSpc>
              <a:defRPr sz="4000" b="1" i="0" spc="-15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755411" y="5721562"/>
            <a:ext cx="8673427" cy="862626"/>
          </a:xfrm>
        </p:spPr>
        <p:txBody>
          <a:bodyPr tIns="0">
            <a:normAutofit/>
          </a:bodyPr>
          <a:lstStyle>
            <a:lvl1pPr marL="0" indent="0" algn="l">
              <a:lnSpc>
                <a:spcPct val="100000"/>
              </a:lnSpc>
              <a:buNone/>
              <a:defRPr sz="1800" b="1" i="0">
                <a:solidFill>
                  <a:srgbClr val="FFFEFF"/>
                </a:solidFill>
                <a:latin typeface="Arial" panose="020B0604020202020204" pitchFamily="34" charset="0"/>
                <a:cs typeface="Arial" panose="020B0604020202020204" pitchFamily="34" charset="0"/>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78934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12/27/18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smtClean="0"/>
              <a:t>12/27/18</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smtClean="0"/>
              <a:t>12/27/18</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smtClean="0"/>
              <a:t>12/27/18</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12/27/18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sp>
        <p:nvSpPr>
          <p:cNvPr id="25" name="Rectangle 24"/>
          <p:cNvSpPr/>
          <p:nvPr userDrawn="1"/>
        </p:nvSpPr>
        <p:spPr>
          <a:xfrm>
            <a:off x="800144" y="1699589"/>
            <a:ext cx="3188616" cy="5029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userDrawn="1"/>
        </p:nvSpPr>
        <p:spPr>
          <a:xfrm rot="5400000">
            <a:off x="3922350" y="3534670"/>
            <a:ext cx="315988" cy="27240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userDrawn="1"/>
        </p:nvSpPr>
        <p:spPr>
          <a:xfrm>
            <a:off x="806336" y="2275661"/>
            <a:ext cx="3183243" cy="28827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88632" y="2349925"/>
            <a:ext cx="2997570" cy="2456442"/>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579992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b="1" i="0">
                <a:solidFill>
                  <a:schemeClr val="tx1">
                    <a:tint val="75000"/>
                  </a:schemeClr>
                </a:solidFill>
                <a:latin typeface="Arial" panose="020B0604020202020204" pitchFamily="34" charset="0"/>
              </a:defRPr>
            </a:lvl1pPr>
          </a:lstStyle>
          <a:p>
            <a:fld id="{48A87A34-81AB-432B-8DAE-1953F412C126}" type="datetimeFigureOut">
              <a:rPr lang="en-US" smtClean="0"/>
              <a:pPr/>
              <a:t>12/27/18</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b="1" i="0">
                <a:solidFill>
                  <a:schemeClr val="tx1">
                    <a:tint val="75000"/>
                  </a:schemeClr>
                </a:solidFill>
                <a:latin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14672393"/>
      </p:ext>
    </p:extLst>
  </p:cSld>
  <p:clrMap bg1="lt1" tx1="dk1" bg2="lt2" tx2="dk2" accent1="accent1" accent2="accent2" accent3="accent3" accent4="accent4" accent5="accent5" accent6="accent6" hlink="hlink" folHlink="folHlink"/>
  <p:sldLayoutIdLst>
    <p:sldLayoutId id="2147483883" r:id="rId1"/>
    <p:sldLayoutId id="2147483894" r:id="rId2"/>
    <p:sldLayoutId id="2147483895" r:id="rId3"/>
    <p:sldLayoutId id="2147483884" r:id="rId4"/>
    <p:sldLayoutId id="2147483885" r:id="rId5"/>
    <p:sldLayoutId id="2147483886" r:id="rId6"/>
    <p:sldLayoutId id="2147483887" r:id="rId7"/>
    <p:sldLayoutId id="2147483888" r:id="rId8"/>
    <p:sldLayoutId id="2147483896" r:id="rId9"/>
    <p:sldLayoutId id="2147483889" r:id="rId10"/>
    <p:sldLayoutId id="2147483890" r:id="rId11"/>
    <p:sldLayoutId id="2147483891" r:id="rId12"/>
    <p:sldLayoutId id="2147483892" r:id="rId13"/>
    <p:sldLayoutId id="2147483893" r:id="rId14"/>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b="1" i="0" kern="1200">
          <a:solidFill>
            <a:schemeClr val="tx1"/>
          </a:solidFill>
          <a:effectLst/>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b="1" i="0" kern="1200">
          <a:solidFill>
            <a:schemeClr val="tx1"/>
          </a:solidFill>
          <a:effectLst/>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b="1" i="0" kern="1200">
          <a:solidFill>
            <a:schemeClr val="tx1"/>
          </a:solidFill>
          <a:effectLst/>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b="1" i="0" kern="1200">
          <a:solidFill>
            <a:schemeClr val="tx1"/>
          </a:solidFill>
          <a:effectLst/>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b="1" i="0" kern="1200">
          <a:solidFill>
            <a:schemeClr val="tx1"/>
          </a:solidFill>
          <a:effectLst/>
          <a:latin typeface="Arial" panose="020B0604020202020204" pitchFamily="34" charset="0"/>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b="1" i="0" kern="1200">
          <a:solidFill>
            <a:schemeClr val="tx1"/>
          </a:solidFill>
          <a:effectLst/>
          <a:latin typeface="Arial" panose="020B0604020202020204" pitchFamily="34" charset="0"/>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b="1" i="0" kern="1200">
          <a:solidFill>
            <a:schemeClr val="tx1"/>
          </a:solidFill>
          <a:effectLst/>
          <a:latin typeface="Arial" panose="020B0604020202020204" pitchFamily="34" charset="0"/>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b="1" i="0" kern="1200">
          <a:solidFill>
            <a:schemeClr val="tx1"/>
          </a:solidFill>
          <a:effectLst/>
          <a:latin typeface="Arial" panose="020B0604020202020204" pitchFamily="34" charset="0"/>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b="1" i="0" kern="1200">
          <a:solidFill>
            <a:schemeClr val="tx1"/>
          </a:solidFill>
          <a:effectLst/>
          <a:latin typeface="Arial" panose="020B0604020202020204" pitchFamily="34"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tif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tiff"/><Relationship Id="rId5" Type="http://schemas.openxmlformats.org/officeDocument/2006/relationships/image" Target="../media/image2.tiff"/><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emf"/><Relationship Id="rId2"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4.xml"/></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10.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5.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emf"/><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6.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5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8.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9.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10.xml"/><Relationship Id="rId1" Type="http://schemas.openxmlformats.org/officeDocument/2006/relationships/tags" Target="../tags/tag11.xml"/><Relationship Id="rId5" Type="http://schemas.openxmlformats.org/officeDocument/2006/relationships/image" Target="../media/image9.jp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9236" y="2455616"/>
            <a:ext cx="8679915" cy="1748729"/>
          </a:xfrm>
        </p:spPr>
        <p:txBody>
          <a:bodyPr>
            <a:noAutofit/>
          </a:bodyPr>
          <a:lstStyle/>
          <a:p>
            <a:pPr>
              <a:lnSpc>
                <a:spcPts val="6000"/>
              </a:lnSpc>
            </a:pPr>
            <a:r>
              <a:rPr lang="en-US" sz="6000" spc="0" dirty="0">
                <a:solidFill>
                  <a:schemeClr val="tx1">
                    <a:lumMod val="95000"/>
                    <a:lumOff val="5000"/>
                  </a:schemeClr>
                </a:solidFill>
                <a:latin typeface="Arial" panose="020B0604020202020204" pitchFamily="34" charset="0"/>
                <a:ea typeface="Calibri" charset="0"/>
                <a:cs typeface="Arial" panose="020B0604020202020204" pitchFamily="34" charset="0"/>
              </a:rPr>
              <a:t>MAASTRICHT. </a:t>
            </a:r>
            <a:br>
              <a:rPr lang="en-US" sz="6000" b="1" spc="0" dirty="0">
                <a:solidFill>
                  <a:schemeClr val="tx1">
                    <a:lumMod val="95000"/>
                    <a:lumOff val="5000"/>
                  </a:schemeClr>
                </a:solidFill>
                <a:latin typeface="Arial" panose="020B0604020202020204" pitchFamily="34" charset="0"/>
                <a:ea typeface="Calibri" charset="0"/>
                <a:cs typeface="Arial" panose="020B0604020202020204" pitchFamily="34" charset="0"/>
              </a:rPr>
            </a:br>
            <a:r>
              <a:rPr lang="en-US" sz="6000" b="1" spc="0" dirty="0">
                <a:solidFill>
                  <a:schemeClr val="tx1">
                    <a:lumMod val="95000"/>
                    <a:lumOff val="5000"/>
                  </a:schemeClr>
                </a:solidFill>
                <a:latin typeface="Arial Black" panose="020B0604020202020204" pitchFamily="34" charset="0"/>
                <a:ea typeface="Calibri" charset="0"/>
                <a:cs typeface="Arial Black" panose="020B0604020202020204" pitchFamily="34" charset="0"/>
              </a:rPr>
              <a:t>VOOR IEDEREEN.</a:t>
            </a:r>
          </a:p>
        </p:txBody>
      </p:sp>
      <p:sp>
        <p:nvSpPr>
          <p:cNvPr id="3" name="Subtitle 2"/>
          <p:cNvSpPr>
            <a:spLocks noGrp="1"/>
          </p:cNvSpPr>
          <p:nvPr>
            <p:ph type="subTitle" idx="1"/>
          </p:nvPr>
        </p:nvSpPr>
        <p:spPr>
          <a:xfrm>
            <a:off x="1759237" y="4561704"/>
            <a:ext cx="8673427" cy="1202352"/>
          </a:xfrm>
        </p:spPr>
        <p:txBody>
          <a:bodyPr/>
          <a:lstStyle/>
          <a:p>
            <a:r>
              <a:rPr lang="en-US" dirty="0">
                <a:solidFill>
                  <a:schemeClr val="tx1"/>
                </a:solidFill>
                <a:cs typeface="Arial" panose="020B0604020202020204" pitchFamily="34" charset="0"/>
              </a:rPr>
              <a:t>Maastricht </a:t>
            </a:r>
            <a:r>
              <a:rPr lang="en-US" dirty="0" err="1">
                <a:solidFill>
                  <a:schemeClr val="tx1"/>
                </a:solidFill>
                <a:cs typeface="Arial" panose="020B0604020202020204" pitchFamily="34" charset="0"/>
              </a:rPr>
              <a:t>maakt</a:t>
            </a:r>
            <a:r>
              <a:rPr lang="en-US" dirty="0">
                <a:solidFill>
                  <a:schemeClr val="tx1"/>
                </a:solidFill>
                <a:cs typeface="Arial" panose="020B0604020202020204" pitchFamily="34" charset="0"/>
              </a:rPr>
              <a:t> </a:t>
            </a:r>
            <a:r>
              <a:rPr lang="en-US" dirty="0" err="1">
                <a:solidFill>
                  <a:schemeClr val="tx1"/>
                </a:solidFill>
                <a:cs typeface="Arial" panose="020B0604020202020204" pitchFamily="34" charset="0"/>
              </a:rPr>
              <a:t>zich</a:t>
            </a:r>
            <a:r>
              <a:rPr lang="en-US" dirty="0">
                <a:solidFill>
                  <a:schemeClr val="tx1"/>
                </a:solidFill>
                <a:cs typeface="Arial" panose="020B0604020202020204" pitchFamily="34" charset="0"/>
              </a:rPr>
              <a:t> op </a:t>
            </a:r>
            <a:r>
              <a:rPr lang="en-US" dirty="0" err="1">
                <a:solidFill>
                  <a:schemeClr val="tx1"/>
                </a:solidFill>
                <a:cs typeface="Arial" panose="020B0604020202020204" pitchFamily="34" charset="0"/>
              </a:rPr>
              <a:t>voor</a:t>
            </a:r>
            <a:r>
              <a:rPr lang="en-US" dirty="0">
                <a:solidFill>
                  <a:schemeClr val="tx1"/>
                </a:solidFill>
                <a:cs typeface="Arial" panose="020B0604020202020204" pitchFamily="34" charset="0"/>
              </a:rPr>
              <a:t> het VN </a:t>
            </a:r>
            <a:r>
              <a:rPr lang="en-US" dirty="0" err="1">
                <a:solidFill>
                  <a:schemeClr val="tx1"/>
                </a:solidFill>
                <a:cs typeface="Arial" panose="020B0604020202020204" pitchFamily="34" charset="0"/>
              </a:rPr>
              <a:t>Verdrag</a:t>
            </a:r>
            <a:endParaRPr lang="en-US" dirty="0">
              <a:solidFill>
                <a:schemeClr val="tx1"/>
              </a:solidFill>
              <a:cs typeface="Arial" panose="020B0604020202020204" pitchFamily="34" charset="0"/>
            </a:endParaRPr>
          </a:p>
        </p:txBody>
      </p:sp>
      <p:sp>
        <p:nvSpPr>
          <p:cNvPr id="5" name="TextBox 4"/>
          <p:cNvSpPr txBox="1"/>
          <p:nvPr/>
        </p:nvSpPr>
        <p:spPr>
          <a:xfrm>
            <a:off x="1759236" y="1368649"/>
            <a:ext cx="8526162" cy="369332"/>
          </a:xfrm>
          <a:prstGeom prst="rect">
            <a:avLst/>
          </a:prstGeom>
          <a:noFill/>
        </p:spPr>
        <p:txBody>
          <a:bodyPr wrap="square" rtlCol="0">
            <a:spAutoFit/>
          </a:bodyPr>
          <a:lstStyle/>
          <a:p>
            <a:pPr algn="ctr"/>
            <a:r>
              <a:rPr lang="nl-NL" dirty="0">
                <a:solidFill>
                  <a:schemeClr val="bg1"/>
                </a:solidFill>
                <a:latin typeface="Arial" panose="020B0604020202020204" pitchFamily="34" charset="0"/>
                <a:cs typeface="Arial" panose="020B0604020202020204" pitchFamily="34" charset="0"/>
              </a:rPr>
              <a:t>Wat speelt en hoe kan het beter met de toegankelijkheid in onze stad</a:t>
            </a:r>
            <a:endParaRPr lang="en-US"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5609707" y="5908151"/>
            <a:ext cx="1280526" cy="616102"/>
          </a:xfrm>
          <a:prstGeom prst="rect">
            <a:avLst/>
          </a:prstGeom>
        </p:spPr>
      </p:pic>
      <p:pic>
        <p:nvPicPr>
          <p:cNvPr id="7" name="Picture 6"/>
          <p:cNvPicPr>
            <a:picLocks noChangeAspect="1"/>
          </p:cNvPicPr>
          <p:nvPr/>
        </p:nvPicPr>
        <p:blipFill>
          <a:blip r:embed="rId5"/>
          <a:stretch>
            <a:fillRect/>
          </a:stretch>
        </p:blipFill>
        <p:spPr>
          <a:xfrm>
            <a:off x="7532525" y="5883690"/>
            <a:ext cx="1342281" cy="641593"/>
          </a:xfrm>
          <a:prstGeom prst="rect">
            <a:avLst/>
          </a:prstGeom>
        </p:spPr>
      </p:pic>
      <p:pic>
        <p:nvPicPr>
          <p:cNvPr id="8" name="Picture 7"/>
          <p:cNvPicPr>
            <a:picLocks noChangeAspect="1"/>
          </p:cNvPicPr>
          <p:nvPr/>
        </p:nvPicPr>
        <p:blipFill>
          <a:blip r:embed="rId6"/>
          <a:stretch>
            <a:fillRect/>
          </a:stretch>
        </p:blipFill>
        <p:spPr>
          <a:xfrm>
            <a:off x="9336942" y="5595715"/>
            <a:ext cx="1102209" cy="1102209"/>
          </a:xfrm>
          <a:prstGeom prst="rect">
            <a:avLst/>
          </a:prstGeom>
        </p:spPr>
      </p:pic>
      <p:pic>
        <p:nvPicPr>
          <p:cNvPr id="9" name="Picture 8"/>
          <p:cNvPicPr>
            <a:picLocks noChangeAspect="1"/>
          </p:cNvPicPr>
          <p:nvPr/>
        </p:nvPicPr>
        <p:blipFill>
          <a:blip r:embed="rId7"/>
          <a:stretch>
            <a:fillRect/>
          </a:stretch>
        </p:blipFill>
        <p:spPr>
          <a:xfrm>
            <a:off x="1648071" y="5934759"/>
            <a:ext cx="3319345" cy="594865"/>
          </a:xfrm>
          <a:prstGeom prst="rect">
            <a:avLst/>
          </a:prstGeom>
        </p:spPr>
      </p:pic>
      <p:pic>
        <p:nvPicPr>
          <p:cNvPr id="4" name="01 Riders on the Storm 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2800" y="6858000"/>
            <a:ext cx="812800" cy="812800"/>
          </a:xfrm>
          <a:prstGeom prst="rect">
            <a:avLst/>
          </a:prstGeom>
        </p:spPr>
      </p:pic>
    </p:spTree>
    <p:extLst>
      <p:ext uri="{BB962C8B-B14F-4D97-AF65-F5344CB8AC3E}">
        <p14:creationId xmlns:p14="http://schemas.microsoft.com/office/powerpoint/2010/main" val="1752734976"/>
      </p:ext>
    </p:extLst>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24D1B6-C16C-514C-8FCF-3A0D182D17B5}"/>
              </a:ext>
            </a:extLst>
          </p:cNvPr>
          <p:cNvPicPr>
            <a:picLocks noChangeAspect="1"/>
          </p:cNvPicPr>
          <p:nvPr/>
        </p:nvPicPr>
        <p:blipFill>
          <a:blip r:embed="rId3"/>
          <a:stretch>
            <a:fillRect/>
          </a:stretch>
        </p:blipFill>
        <p:spPr>
          <a:xfrm>
            <a:off x="-2" y="2465728"/>
            <a:ext cx="12192000" cy="5527390"/>
          </a:xfrm>
          <a:prstGeom prst="rect">
            <a:avLst/>
          </a:prstGeom>
        </p:spPr>
      </p:pic>
      <p:pic>
        <p:nvPicPr>
          <p:cNvPr id="5" name="Picture 4">
            <a:extLst>
              <a:ext uri="{FF2B5EF4-FFF2-40B4-BE49-F238E27FC236}">
                <a16:creationId xmlns:a16="http://schemas.microsoft.com/office/drawing/2014/main" id="{932B357C-FF12-E849-AF32-91E8A3CF793E}"/>
              </a:ext>
            </a:extLst>
          </p:cNvPr>
          <p:cNvPicPr>
            <a:picLocks noChangeAspect="1"/>
          </p:cNvPicPr>
          <p:nvPr/>
        </p:nvPicPr>
        <p:blipFill>
          <a:blip r:embed="rId4"/>
          <a:stretch>
            <a:fillRect/>
          </a:stretch>
        </p:blipFill>
        <p:spPr>
          <a:xfrm>
            <a:off x="-4" y="-630621"/>
            <a:ext cx="12192001" cy="6858000"/>
          </a:xfrm>
          <a:prstGeom prst="rect">
            <a:avLst/>
          </a:prstGeom>
        </p:spPr>
      </p:pic>
      <p:grpSp>
        <p:nvGrpSpPr>
          <p:cNvPr id="10" name="Group 9">
            <a:extLst>
              <a:ext uri="{FF2B5EF4-FFF2-40B4-BE49-F238E27FC236}">
                <a16:creationId xmlns:a16="http://schemas.microsoft.com/office/drawing/2014/main" id="{51FA8B10-FFA1-704B-8CD7-5F21966F1485}"/>
              </a:ext>
            </a:extLst>
          </p:cNvPr>
          <p:cNvGrpSpPr/>
          <p:nvPr/>
        </p:nvGrpSpPr>
        <p:grpSpPr>
          <a:xfrm>
            <a:off x="1328019" y="1983506"/>
            <a:ext cx="2837430" cy="3245917"/>
            <a:chOff x="13136392" y="790089"/>
            <a:chExt cx="2837430" cy="3245917"/>
          </a:xfrm>
          <a:noFill/>
        </p:grpSpPr>
        <p:pic>
          <p:nvPicPr>
            <p:cNvPr id="8" name="Picture 7">
              <a:extLst>
                <a:ext uri="{FF2B5EF4-FFF2-40B4-BE49-F238E27FC236}">
                  <a16:creationId xmlns:a16="http://schemas.microsoft.com/office/drawing/2014/main" id="{51A24E3C-F842-BD4E-A886-FF384791851F}"/>
                </a:ext>
              </a:extLst>
            </p:cNvPr>
            <p:cNvPicPr>
              <a:picLocks noChangeAspect="1"/>
            </p:cNvPicPr>
            <p:nvPr/>
          </p:nvPicPr>
          <p:blipFill>
            <a:blip r:embed="rId5"/>
            <a:stretch>
              <a:fillRect/>
            </a:stretch>
          </p:blipFill>
          <p:spPr>
            <a:xfrm>
              <a:off x="13754976" y="790089"/>
              <a:ext cx="2218846" cy="3244071"/>
            </a:xfrm>
            <a:prstGeom prst="rect">
              <a:avLst/>
            </a:prstGeom>
          </p:spPr>
        </p:pic>
        <p:pic>
          <p:nvPicPr>
            <p:cNvPr id="9" name="Picture 8">
              <a:extLst>
                <a:ext uri="{FF2B5EF4-FFF2-40B4-BE49-F238E27FC236}">
                  <a16:creationId xmlns:a16="http://schemas.microsoft.com/office/drawing/2014/main" id="{E8D824FC-2769-DE41-9428-4C87F19D94C5}"/>
                </a:ext>
              </a:extLst>
            </p:cNvPr>
            <p:cNvPicPr>
              <a:picLocks noChangeAspect="1"/>
            </p:cNvPicPr>
            <p:nvPr/>
          </p:nvPicPr>
          <p:blipFill>
            <a:blip r:embed="rId6"/>
            <a:stretch>
              <a:fillRect/>
            </a:stretch>
          </p:blipFill>
          <p:spPr>
            <a:xfrm>
              <a:off x="13136392" y="2626002"/>
              <a:ext cx="1383649" cy="1410004"/>
            </a:xfrm>
            <a:prstGeom prst="rect">
              <a:avLst/>
            </a:prstGeom>
            <a:grpFill/>
          </p:spPr>
        </p:pic>
      </p:grpSp>
      <p:pic>
        <p:nvPicPr>
          <p:cNvPr id="3" name="Picture 2">
            <a:extLst>
              <a:ext uri="{FF2B5EF4-FFF2-40B4-BE49-F238E27FC236}">
                <a16:creationId xmlns:a16="http://schemas.microsoft.com/office/drawing/2014/main" id="{C1EC8E3A-E974-054E-B156-BC7184EB7BC0}"/>
              </a:ext>
            </a:extLst>
          </p:cNvPr>
          <p:cNvPicPr>
            <a:picLocks noChangeAspect="1"/>
          </p:cNvPicPr>
          <p:nvPr/>
        </p:nvPicPr>
        <p:blipFill>
          <a:blip r:embed="rId7"/>
          <a:stretch>
            <a:fillRect/>
          </a:stretch>
        </p:blipFill>
        <p:spPr>
          <a:xfrm>
            <a:off x="10667123" y="1263134"/>
            <a:ext cx="1016584" cy="4486656"/>
          </a:xfrm>
          <a:prstGeom prst="rect">
            <a:avLst/>
          </a:prstGeom>
        </p:spPr>
      </p:pic>
      <p:pic>
        <p:nvPicPr>
          <p:cNvPr id="7" name="Picture 6">
            <a:extLst>
              <a:ext uri="{FF2B5EF4-FFF2-40B4-BE49-F238E27FC236}">
                <a16:creationId xmlns:a16="http://schemas.microsoft.com/office/drawing/2014/main" id="{DB36291F-3495-184C-86B8-5755BC5C30FA}"/>
              </a:ext>
            </a:extLst>
          </p:cNvPr>
          <p:cNvPicPr>
            <a:picLocks noChangeAspect="1"/>
          </p:cNvPicPr>
          <p:nvPr/>
        </p:nvPicPr>
        <p:blipFill>
          <a:blip r:embed="rId7"/>
          <a:stretch>
            <a:fillRect/>
          </a:stretch>
        </p:blipFill>
        <p:spPr>
          <a:xfrm>
            <a:off x="498365" y="1263134"/>
            <a:ext cx="1016584" cy="4486656"/>
          </a:xfrm>
          <a:prstGeom prst="rect">
            <a:avLst/>
          </a:prstGeom>
        </p:spPr>
      </p:pic>
      <p:pic>
        <p:nvPicPr>
          <p:cNvPr id="2" name="Picture 1">
            <a:extLst>
              <a:ext uri="{FF2B5EF4-FFF2-40B4-BE49-F238E27FC236}">
                <a16:creationId xmlns:a16="http://schemas.microsoft.com/office/drawing/2014/main" id="{E2851DBC-90DD-4249-A457-F9F8A94AD33F}"/>
              </a:ext>
            </a:extLst>
          </p:cNvPr>
          <p:cNvPicPr>
            <a:picLocks noChangeAspect="1"/>
          </p:cNvPicPr>
          <p:nvPr/>
        </p:nvPicPr>
        <p:blipFill>
          <a:blip r:embed="rId8"/>
          <a:stretch>
            <a:fillRect/>
          </a:stretch>
        </p:blipFill>
        <p:spPr>
          <a:xfrm>
            <a:off x="0" y="3634478"/>
            <a:ext cx="12192000" cy="4486656"/>
          </a:xfrm>
          <a:prstGeom prst="rect">
            <a:avLst/>
          </a:prstGeom>
        </p:spPr>
      </p:pic>
      <p:grpSp>
        <p:nvGrpSpPr>
          <p:cNvPr id="13" name="Group 12">
            <a:extLst>
              <a:ext uri="{FF2B5EF4-FFF2-40B4-BE49-F238E27FC236}">
                <a16:creationId xmlns:a16="http://schemas.microsoft.com/office/drawing/2014/main" id="{3F759531-1268-594B-B63A-18132EB235DE}"/>
              </a:ext>
            </a:extLst>
          </p:cNvPr>
          <p:cNvGrpSpPr/>
          <p:nvPr/>
        </p:nvGrpSpPr>
        <p:grpSpPr>
          <a:xfrm>
            <a:off x="718824" y="1504265"/>
            <a:ext cx="10760192" cy="477429"/>
            <a:chOff x="718824" y="1504265"/>
            <a:chExt cx="10760192" cy="477429"/>
          </a:xfrm>
        </p:grpSpPr>
        <p:sp>
          <p:nvSpPr>
            <p:cNvPr id="11" name="Oval 10">
              <a:extLst>
                <a:ext uri="{FF2B5EF4-FFF2-40B4-BE49-F238E27FC236}">
                  <a16:creationId xmlns:a16="http://schemas.microsoft.com/office/drawing/2014/main" id="{E54EB4E8-E591-CD4C-9A29-B3BAEF21034F}"/>
                </a:ext>
              </a:extLst>
            </p:cNvPr>
            <p:cNvSpPr/>
            <p:nvPr/>
          </p:nvSpPr>
          <p:spPr>
            <a:xfrm>
              <a:off x="718824" y="1504265"/>
              <a:ext cx="574470" cy="477429"/>
            </a:xfrm>
            <a:prstGeom prst="ellipse">
              <a:avLst/>
            </a:prstGeom>
            <a:solidFill>
              <a:srgbClr val="FF0000">
                <a:alpha val="81000"/>
              </a:srgbClr>
            </a:solidFill>
            <a:ln>
              <a:noFill/>
            </a:ln>
            <a:effectLst>
              <a:glow rad="228600">
                <a:schemeClr val="accent5">
                  <a:satMod val="175000"/>
                  <a:alpha val="7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12" name="Oval 11">
              <a:extLst>
                <a:ext uri="{FF2B5EF4-FFF2-40B4-BE49-F238E27FC236}">
                  <a16:creationId xmlns:a16="http://schemas.microsoft.com/office/drawing/2014/main" id="{692A8FCF-C3C6-2B47-B5E9-EA8C5DA4DDF6}"/>
                </a:ext>
              </a:extLst>
            </p:cNvPr>
            <p:cNvSpPr/>
            <p:nvPr/>
          </p:nvSpPr>
          <p:spPr>
            <a:xfrm>
              <a:off x="10904546" y="1504265"/>
              <a:ext cx="574470" cy="477429"/>
            </a:xfrm>
            <a:prstGeom prst="ellipse">
              <a:avLst/>
            </a:prstGeom>
            <a:solidFill>
              <a:srgbClr val="FF0000">
                <a:alpha val="81000"/>
              </a:srgbClr>
            </a:solidFill>
            <a:ln>
              <a:noFill/>
            </a:ln>
            <a:effectLst>
              <a:glow rad="228600">
                <a:schemeClr val="accent5">
                  <a:satMod val="175000"/>
                  <a:alpha val="7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grpSp>
      <p:grpSp>
        <p:nvGrpSpPr>
          <p:cNvPr id="14" name="Group 13">
            <a:extLst>
              <a:ext uri="{FF2B5EF4-FFF2-40B4-BE49-F238E27FC236}">
                <a16:creationId xmlns:a16="http://schemas.microsoft.com/office/drawing/2014/main" id="{9E6BBC8E-D7A4-8B44-A6DF-F18ADBA5FADC}"/>
              </a:ext>
            </a:extLst>
          </p:cNvPr>
          <p:cNvGrpSpPr/>
          <p:nvPr/>
        </p:nvGrpSpPr>
        <p:grpSpPr>
          <a:xfrm>
            <a:off x="718824" y="2765905"/>
            <a:ext cx="10760192" cy="477429"/>
            <a:chOff x="718824" y="1504265"/>
            <a:chExt cx="10760192" cy="477429"/>
          </a:xfrm>
          <a:solidFill>
            <a:srgbClr val="00B050"/>
          </a:solidFill>
          <a:effectLst/>
        </p:grpSpPr>
        <p:sp>
          <p:nvSpPr>
            <p:cNvPr id="15" name="Oval 14">
              <a:extLst>
                <a:ext uri="{FF2B5EF4-FFF2-40B4-BE49-F238E27FC236}">
                  <a16:creationId xmlns:a16="http://schemas.microsoft.com/office/drawing/2014/main" id="{0AF3B85A-EEA1-3B47-8D40-929B10340F28}"/>
                </a:ext>
              </a:extLst>
            </p:cNvPr>
            <p:cNvSpPr/>
            <p:nvPr/>
          </p:nvSpPr>
          <p:spPr>
            <a:xfrm>
              <a:off x="718824" y="1504265"/>
              <a:ext cx="574470" cy="477429"/>
            </a:xfrm>
            <a:prstGeom prst="ellipse">
              <a:avLst/>
            </a:prstGeom>
            <a:grpFill/>
            <a:ln>
              <a:noFill/>
            </a:ln>
            <a:effectLst>
              <a:glow rad="228600">
                <a:srgbClr val="92D050">
                  <a:alpha val="7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16" name="Oval 15">
              <a:extLst>
                <a:ext uri="{FF2B5EF4-FFF2-40B4-BE49-F238E27FC236}">
                  <a16:creationId xmlns:a16="http://schemas.microsoft.com/office/drawing/2014/main" id="{3981FB90-0559-0749-A2E6-FC81361B5586}"/>
                </a:ext>
              </a:extLst>
            </p:cNvPr>
            <p:cNvSpPr/>
            <p:nvPr/>
          </p:nvSpPr>
          <p:spPr>
            <a:xfrm>
              <a:off x="10904546" y="1504265"/>
              <a:ext cx="574470" cy="477429"/>
            </a:xfrm>
            <a:prstGeom prst="ellipse">
              <a:avLst/>
            </a:prstGeom>
            <a:grpFill/>
            <a:ln>
              <a:noFill/>
            </a:ln>
            <a:effectLst>
              <a:glow rad="228600">
                <a:srgbClr val="92D050">
                  <a:alpha val="7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grpSp>
    </p:spTree>
    <p:extLst>
      <p:ext uri="{BB962C8B-B14F-4D97-AF65-F5344CB8AC3E}">
        <p14:creationId xmlns:p14="http://schemas.microsoft.com/office/powerpoint/2010/main" val="698089910"/>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104 -0.14583 L 0.00104 0.16435 " pathEditMode="relative" rAng="0" ptsTypes="AA">
                                      <p:cBhvr>
                                        <p:cTn id="6" dur="2000" fill="hold"/>
                                        <p:tgtEl>
                                          <p:spTgt spid="4"/>
                                        </p:tgtEl>
                                        <p:attrNameLst>
                                          <p:attrName>ppt_x</p:attrName>
                                          <p:attrName>ppt_y</p:attrName>
                                        </p:attrNameLst>
                                      </p:cBhvr>
                                      <p:rCtr x="0" y="15509"/>
                                    </p:animMotion>
                                  </p:childTnLst>
                                </p:cTn>
                              </p:par>
                              <p:par>
                                <p:cTn id="7" presetID="2" presetClass="entr" presetSubtype="2" fill="hold" nodeType="withEffect">
                                  <p:stCondLst>
                                    <p:cond delay="100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1+#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100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3000" fill="hold"/>
                                        <p:tgtEl>
                                          <p:spTgt spid="10"/>
                                        </p:tgtEl>
                                        <p:attrNameLst>
                                          <p:attrName>ppt_x</p:attrName>
                                        </p:attrNameLst>
                                      </p:cBhvr>
                                      <p:tavLst>
                                        <p:tav tm="0">
                                          <p:val>
                                            <p:strVal val="0-#ppt_w/2"/>
                                          </p:val>
                                        </p:tav>
                                        <p:tav tm="100000">
                                          <p:val>
                                            <p:strVal val="#ppt_x"/>
                                          </p:val>
                                        </p:tav>
                                      </p:tavLst>
                                    </p:anim>
                                    <p:anim calcmode="lin" valueType="num">
                                      <p:cBhvr additive="base">
                                        <p:cTn id="21" dur="3000" fill="hold"/>
                                        <p:tgtEl>
                                          <p:spTgt spid="10"/>
                                        </p:tgtEl>
                                        <p:attrNameLst>
                                          <p:attrName>ppt_y</p:attrName>
                                        </p:attrNameLst>
                                      </p:cBhvr>
                                      <p:tavLst>
                                        <p:tav tm="0">
                                          <p:val>
                                            <p:strVal val="#ppt_y"/>
                                          </p:val>
                                        </p:tav>
                                        <p:tav tm="100000">
                                          <p:val>
                                            <p:strVal val="#ppt_y"/>
                                          </p:val>
                                        </p:tav>
                                      </p:tavLst>
                                    </p:anim>
                                  </p:childTnLst>
                                </p:cTn>
                              </p:par>
                            </p:childTnLst>
                          </p:cTn>
                        </p:par>
                        <p:par>
                          <p:cTn id="22" fill="hold">
                            <p:stCondLst>
                              <p:cond delay="5000"/>
                            </p:stCondLst>
                            <p:childTnLst>
                              <p:par>
                                <p:cTn id="23" presetID="2" presetClass="entr" presetSubtype="4"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2000" fill="hold"/>
                                        <p:tgtEl>
                                          <p:spTgt spid="2"/>
                                        </p:tgtEl>
                                        <p:attrNameLst>
                                          <p:attrName>ppt_x</p:attrName>
                                        </p:attrNameLst>
                                      </p:cBhvr>
                                      <p:tavLst>
                                        <p:tav tm="0">
                                          <p:val>
                                            <p:strVal val="#ppt_x"/>
                                          </p:val>
                                        </p:tav>
                                        <p:tav tm="100000">
                                          <p:val>
                                            <p:strVal val="#ppt_x"/>
                                          </p:val>
                                        </p:tav>
                                      </p:tavLst>
                                    </p:anim>
                                    <p:anim calcmode="lin" valueType="num">
                                      <p:cBhvr additive="base">
                                        <p:cTn id="26" dur="200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7000"/>
                            </p:stCondLst>
                            <p:childTnLst>
                              <p:par>
                                <p:cTn id="28" presetID="2" presetClass="exit" presetSubtype="2" fill="hold" nodeType="afterEffect">
                                  <p:stCondLst>
                                    <p:cond delay="0"/>
                                  </p:stCondLst>
                                  <p:childTnLst>
                                    <p:anim calcmode="lin" valueType="num">
                                      <p:cBhvr additive="base">
                                        <p:cTn id="29" dur="10000"/>
                                        <p:tgtEl>
                                          <p:spTgt spid="10"/>
                                        </p:tgtEl>
                                        <p:attrNameLst>
                                          <p:attrName>ppt_x</p:attrName>
                                        </p:attrNameLst>
                                      </p:cBhvr>
                                      <p:tavLst>
                                        <p:tav tm="0">
                                          <p:val>
                                            <p:strVal val="ppt_x"/>
                                          </p:val>
                                        </p:tav>
                                        <p:tav tm="100000">
                                          <p:val>
                                            <p:strVal val="1+ppt_w/2"/>
                                          </p:val>
                                        </p:tav>
                                      </p:tavLst>
                                    </p:anim>
                                    <p:anim calcmode="lin" valueType="num">
                                      <p:cBhvr additive="base">
                                        <p:cTn id="30" dur="10000"/>
                                        <p:tgtEl>
                                          <p:spTgt spid="10"/>
                                        </p:tgtEl>
                                        <p:attrNameLst>
                                          <p:attrName>ppt_y</p:attrName>
                                        </p:attrNameLst>
                                      </p:cBhvr>
                                      <p:tavLst>
                                        <p:tav tm="0">
                                          <p:val>
                                            <p:strVal val="ppt_y"/>
                                          </p:val>
                                        </p:tav>
                                        <p:tav tm="100000">
                                          <p:val>
                                            <p:strVal val="ppt_y"/>
                                          </p:val>
                                        </p:tav>
                                      </p:tavLst>
                                    </p:anim>
                                    <p:set>
                                      <p:cBhvr>
                                        <p:cTn id="31" dur="1" fill="hold">
                                          <p:stCondLst>
                                            <p:cond delay="9999"/>
                                          </p:stCondLst>
                                        </p:cTn>
                                        <p:tgtEl>
                                          <p:spTgt spid="10"/>
                                        </p:tgtEl>
                                        <p:attrNameLst>
                                          <p:attrName>style.visibility</p:attrName>
                                        </p:attrNameLst>
                                      </p:cBhvr>
                                      <p:to>
                                        <p:strVal val="hidden"/>
                                      </p:to>
                                    </p:set>
                                  </p:childTnLst>
                                </p:cTn>
                              </p:par>
                              <p:par>
                                <p:cTn id="32" presetID="1" presetClass="exit" presetSubtype="0" fill="hold" nodeType="withEffect">
                                  <p:stCondLst>
                                    <p:cond delay="1500"/>
                                  </p:stCondLst>
                                  <p:childTnLst>
                                    <p:set>
                                      <p:cBhvr>
                                        <p:cTn id="33" dur="1" fill="hold">
                                          <p:stCondLst>
                                            <p:cond delay="0"/>
                                          </p:stCondLst>
                                        </p:cTn>
                                        <p:tgtEl>
                                          <p:spTgt spid="13"/>
                                        </p:tgtEl>
                                        <p:attrNameLst>
                                          <p:attrName>style.visibility</p:attrName>
                                        </p:attrNameLst>
                                      </p:cBhvr>
                                      <p:to>
                                        <p:strVal val="hidden"/>
                                      </p:to>
                                    </p:set>
                                  </p:childTnLst>
                                </p:cTn>
                              </p:par>
                              <p:par>
                                <p:cTn id="34" presetID="1" presetClass="entr" presetSubtype="0" fill="hold" nodeType="withEffect">
                                  <p:stCondLst>
                                    <p:cond delay="250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207D38-6BA7-B74D-A9FF-37A3931382E2}"/>
              </a:ext>
            </a:extLst>
          </p:cNvPr>
          <p:cNvGrpSpPr/>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783282E4-F0E1-5042-AC2B-81FC2EDE851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3FE5F29-F1CE-7C48-8579-586FD78BDA0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208C25-6BF9-CD49-8929-45A09C59A660}"/>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915075B-767D-734F-BB48-63E3417466E5}"/>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12D5DF4A-AAC9-AA4B-BBAB-B632B81AA37F}"/>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2551AB5F-1E8A-E74A-9467-F41D55830726}"/>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655C6A-99F9-C549-BB3F-AB384F83AFF0}"/>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AAC0B77-9B70-6C4A-A78F-FA716F46756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30ABB067-C6AC-664C-9AB7-C5BE8967E96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3D6441F-48FF-B449-9055-F9DEC2DCA235}"/>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0B52D66C-455E-D047-BD3A-AA6150D89CD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726228C-72CE-D54E-82AE-B8E49E63CC57}"/>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751A0F-3425-8D4A-822F-ECD7085CF793}"/>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815307FC-0196-7E46-A380-FC1F435C92A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CDE3443-2E85-6B42-93D3-FC00E47CE752}"/>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4E5F4946-B9C6-2943-816A-932EF9EE0631}"/>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CC6A8D3-1942-A149-BD09-0C199D0835FB}"/>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7519D63-DEB7-694B-AC73-B13C4A46A328}"/>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0116B5F-BE6F-7D43-9706-804F92F3BEA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sp>
        <p:nvSpPr>
          <p:cNvPr id="2" name="Rectangle 1">
            <a:extLst>
              <a:ext uri="{FF2B5EF4-FFF2-40B4-BE49-F238E27FC236}">
                <a16:creationId xmlns:a16="http://schemas.microsoft.com/office/drawing/2014/main" id="{1445F621-6E23-6342-9671-0024F1AF9B34}"/>
              </a:ext>
            </a:extLst>
          </p:cNvPr>
          <p:cNvSpPr/>
          <p:nvPr/>
        </p:nvSpPr>
        <p:spPr>
          <a:xfrm>
            <a:off x="1652186" y="538611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nvGrpSpPr>
          <p:cNvPr id="3" name="Group 2">
            <a:extLst>
              <a:ext uri="{FF2B5EF4-FFF2-40B4-BE49-F238E27FC236}">
                <a16:creationId xmlns:a16="http://schemas.microsoft.com/office/drawing/2014/main" id="{A84B8A70-FBCC-624A-825A-0C9FEC961D4E}"/>
              </a:ext>
            </a:extLst>
          </p:cNvPr>
          <p:cNvGrpSpPr/>
          <p:nvPr/>
        </p:nvGrpSpPr>
        <p:grpSpPr>
          <a:xfrm>
            <a:off x="1669292" y="569550"/>
            <a:ext cx="8845667" cy="4658730"/>
            <a:chOff x="1669294" y="1005686"/>
            <a:chExt cx="8845667" cy="4658730"/>
          </a:xfrm>
        </p:grpSpPr>
        <p:sp>
          <p:nvSpPr>
            <p:cNvPr id="4" name="Isosceles Triangle 39">
              <a:extLst>
                <a:ext uri="{FF2B5EF4-FFF2-40B4-BE49-F238E27FC236}">
                  <a16:creationId xmlns:a16="http://schemas.microsoft.com/office/drawing/2014/main" id="{3C5314CC-F55E-FB45-AA79-07F5B47BA9C6}"/>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0F2DFAA-67E1-6D41-B7DE-C73038799F60}"/>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6" name="Rectangle 5">
            <a:extLst>
              <a:ext uri="{FF2B5EF4-FFF2-40B4-BE49-F238E27FC236}">
                <a16:creationId xmlns:a16="http://schemas.microsoft.com/office/drawing/2014/main" id="{9CDE3095-898E-254C-9BE8-D77EEB6C852A}"/>
              </a:ext>
            </a:extLst>
          </p:cNvPr>
          <p:cNvSpPr/>
          <p:nvPr/>
        </p:nvSpPr>
        <p:spPr>
          <a:xfrm>
            <a:off x="2092411" y="717040"/>
            <a:ext cx="8488803" cy="3970318"/>
          </a:xfrm>
          <a:prstGeom prst="rect">
            <a:avLst/>
          </a:prstGeom>
        </p:spPr>
        <p:txBody>
          <a:bodyPr wrap="square">
            <a:spAutoFit/>
          </a:bodyPr>
          <a:lstStyle/>
          <a:p>
            <a:pPr marL="342900" indent="-342900">
              <a:buFont typeface="+mj-lt"/>
              <a:buAutoNum type="arabicPeriod"/>
            </a:pPr>
            <a:r>
              <a:rPr lang="nl-NL" b="1" dirty="0">
                <a:latin typeface="Arial" panose="020B0604020202020204" pitchFamily="34" charset="0"/>
              </a:rPr>
              <a:t>Het stoplicht springt zo snel op rood dat ik de overkant niet veilig haal</a:t>
            </a:r>
            <a:endParaRPr lang="en-US" b="1" dirty="0">
              <a:latin typeface="Arial" panose="020B0604020202020204" pitchFamily="34" charset="0"/>
            </a:endParaRPr>
          </a:p>
          <a:p>
            <a:pPr marL="342900" lvl="0" indent="-342900">
              <a:buFont typeface="+mj-lt"/>
              <a:buAutoNum type="arabicPeriod"/>
            </a:pPr>
            <a:r>
              <a:rPr lang="nl-NL" b="1" dirty="0">
                <a:latin typeface="Arial" panose="020B0604020202020204" pitchFamily="34" charset="0"/>
              </a:rPr>
              <a:t>In de avond kan ik weinig zien in de stad, voel ik me onveilig</a:t>
            </a:r>
            <a:endParaRPr lang="en-US" b="1" dirty="0">
              <a:latin typeface="Arial" panose="020B0604020202020204" pitchFamily="34" charset="0"/>
            </a:endParaRPr>
          </a:p>
          <a:p>
            <a:pPr marL="342900" lvl="0" indent="-342900">
              <a:buFont typeface="+mj-lt"/>
              <a:buAutoNum type="arabicPeriod"/>
            </a:pPr>
            <a:r>
              <a:rPr lang="nl-NL" b="1" dirty="0">
                <a:latin typeface="Arial" panose="020B0604020202020204" pitchFamily="34" charset="0"/>
              </a:rPr>
              <a:t>Ik kan niet over de stoep met mijn rolstoel omdat er fietsen staan</a:t>
            </a:r>
            <a:endParaRPr lang="en-US" b="1" dirty="0">
              <a:latin typeface="Arial" panose="020B0604020202020204" pitchFamily="34" charset="0"/>
            </a:endParaRPr>
          </a:p>
          <a:p>
            <a:pPr marL="342900" lvl="0" indent="-342900">
              <a:buFont typeface="+mj-lt"/>
              <a:buAutoNum type="arabicPeriod"/>
            </a:pPr>
            <a:r>
              <a:rPr lang="nl-NL" b="1" dirty="0">
                <a:latin typeface="Arial" panose="020B0604020202020204" pitchFamily="34" charset="0"/>
              </a:rPr>
              <a:t>Door de kinderkopjes:</a:t>
            </a:r>
            <a:endParaRPr lang="en-US" b="1" dirty="0">
              <a:latin typeface="Arial" panose="020B0604020202020204" pitchFamily="34" charset="0"/>
            </a:endParaRPr>
          </a:p>
          <a:p>
            <a:pPr marL="800100" lvl="1" indent="-342900">
              <a:buFont typeface="Arial" panose="020B0604020202020204" pitchFamily="34" charset="0"/>
              <a:buChar char="•"/>
            </a:pPr>
            <a:r>
              <a:rPr lang="nl-NL" b="1" dirty="0">
                <a:latin typeface="Arial" panose="020B0604020202020204" pitchFamily="34" charset="0"/>
              </a:rPr>
              <a:t>tril ik uit mijn rolstoel </a:t>
            </a:r>
            <a:endParaRPr lang="en-US" b="1" dirty="0">
              <a:latin typeface="Arial" panose="020B0604020202020204" pitchFamily="34" charset="0"/>
            </a:endParaRPr>
          </a:p>
          <a:p>
            <a:pPr marL="800100" lvl="1" indent="-342900">
              <a:buFont typeface="Arial" panose="020B0604020202020204" pitchFamily="34" charset="0"/>
              <a:buChar char="•"/>
            </a:pPr>
            <a:r>
              <a:rPr lang="nl-NL" b="1" dirty="0">
                <a:latin typeface="Arial" panose="020B0604020202020204" pitchFamily="34" charset="0"/>
              </a:rPr>
              <a:t>kan ik mijn evenwicht niet houden met de fiets </a:t>
            </a:r>
            <a:endParaRPr lang="en-US" b="1" dirty="0">
              <a:latin typeface="Arial" panose="020B0604020202020204" pitchFamily="34" charset="0"/>
            </a:endParaRPr>
          </a:p>
          <a:p>
            <a:pPr marL="342900" lvl="0" indent="-342900">
              <a:buFont typeface="+mj-lt"/>
              <a:buAutoNum type="arabicPeriod"/>
            </a:pPr>
            <a:r>
              <a:rPr lang="nl-NL" b="1" dirty="0">
                <a:latin typeface="Arial" panose="020B0604020202020204" pitchFamily="34" charset="0"/>
              </a:rPr>
              <a:t>Door de oneffenheden op de stoep:</a:t>
            </a:r>
            <a:endParaRPr lang="en-US" b="1" dirty="0">
              <a:latin typeface="Arial" panose="020B0604020202020204" pitchFamily="34" charset="0"/>
            </a:endParaRPr>
          </a:p>
          <a:p>
            <a:pPr marL="800100" lvl="1" indent="-342900">
              <a:buFont typeface="Arial" panose="020B0604020202020204" pitchFamily="34" charset="0"/>
              <a:buChar char="•"/>
            </a:pPr>
            <a:r>
              <a:rPr lang="nl-NL" b="1" dirty="0">
                <a:latin typeface="Arial" panose="020B0604020202020204" pitchFamily="34" charset="0"/>
              </a:rPr>
              <a:t>struikel ik over losliggende stenen</a:t>
            </a:r>
            <a:endParaRPr lang="en-US" b="1" dirty="0">
              <a:latin typeface="Arial" panose="020B0604020202020204" pitchFamily="34" charset="0"/>
            </a:endParaRPr>
          </a:p>
          <a:p>
            <a:pPr marL="800100" lvl="1" indent="-342900">
              <a:buFont typeface="Arial" panose="020B0604020202020204" pitchFamily="34" charset="0"/>
              <a:buChar char="•"/>
            </a:pPr>
            <a:r>
              <a:rPr lang="nl-NL" b="1" dirty="0">
                <a:latin typeface="Arial" panose="020B0604020202020204" pitchFamily="34" charset="0"/>
              </a:rPr>
              <a:t>kan ik er met mijn rollator niet over </a:t>
            </a:r>
            <a:endParaRPr lang="en-US" b="1" dirty="0">
              <a:latin typeface="Arial" panose="020B0604020202020204" pitchFamily="34" charset="0"/>
            </a:endParaRPr>
          </a:p>
          <a:p>
            <a:pPr marL="800100" lvl="1" indent="-342900">
              <a:buFont typeface="Arial" panose="020B0604020202020204" pitchFamily="34" charset="0"/>
              <a:buChar char="•"/>
            </a:pPr>
            <a:r>
              <a:rPr lang="nl-NL" b="1" dirty="0">
                <a:latin typeface="Arial" panose="020B0604020202020204" pitchFamily="34" charset="0"/>
              </a:rPr>
              <a:t>kan ik er met mijn rolstoel niet over </a:t>
            </a:r>
            <a:endParaRPr lang="en-US" b="1" dirty="0">
              <a:latin typeface="Arial" panose="020B0604020202020204" pitchFamily="34" charset="0"/>
            </a:endParaRPr>
          </a:p>
          <a:p>
            <a:pPr marL="342900" lvl="0" indent="-342900">
              <a:buFont typeface="+mj-lt"/>
              <a:buAutoNum type="arabicPeriod"/>
            </a:pPr>
            <a:r>
              <a:rPr lang="nl-NL" b="1" dirty="0">
                <a:latin typeface="Arial" panose="020B0604020202020204" pitchFamily="34" charset="0"/>
              </a:rPr>
              <a:t>De mensen kijken naar mij omdat ik er anders uitzie</a:t>
            </a:r>
            <a:endParaRPr lang="en-US" b="1" dirty="0">
              <a:latin typeface="Arial" panose="020B0604020202020204" pitchFamily="34" charset="0"/>
            </a:endParaRPr>
          </a:p>
          <a:p>
            <a:pPr marL="342900" lvl="0" indent="-342900">
              <a:buFont typeface="+mj-lt"/>
              <a:buAutoNum type="arabicPeriod"/>
            </a:pPr>
            <a:r>
              <a:rPr lang="nl-NL" b="1" dirty="0">
                <a:latin typeface="Arial" panose="020B0604020202020204" pitchFamily="34" charset="0"/>
              </a:rPr>
              <a:t>Ik kan me moeilijk concentreren op de straat omdat het zo druk is</a:t>
            </a:r>
            <a:endParaRPr lang="en-US" b="1" dirty="0">
              <a:latin typeface="Arial" panose="020B0604020202020204" pitchFamily="34" charset="0"/>
            </a:endParaRPr>
          </a:p>
          <a:p>
            <a:pPr marL="342900" lvl="0" indent="-342900">
              <a:buFont typeface="+mj-lt"/>
              <a:buAutoNum type="arabicPeriod"/>
            </a:pPr>
            <a:r>
              <a:rPr lang="nl-NL" b="1" dirty="0">
                <a:latin typeface="Arial" panose="020B0604020202020204" pitchFamily="34" charset="0"/>
              </a:rPr>
              <a:t>Ik kan bijna nooit parkeren in de stad omdat het kleine aantal invalidenparkeerplaatsen altijd bezet is</a:t>
            </a:r>
            <a:endParaRPr lang="en-US" b="1" dirty="0">
              <a:latin typeface="Arial" panose="020B0604020202020204" pitchFamily="34" charset="0"/>
            </a:endParaRPr>
          </a:p>
        </p:txBody>
      </p:sp>
      <p:sp>
        <p:nvSpPr>
          <p:cNvPr id="8" name="Subtitle 2">
            <a:extLst>
              <a:ext uri="{FF2B5EF4-FFF2-40B4-BE49-F238E27FC236}">
                <a16:creationId xmlns:a16="http://schemas.microsoft.com/office/drawing/2014/main" id="{4F429513-03D9-A54C-BB3A-72329B5BE61F}"/>
              </a:ext>
            </a:extLst>
          </p:cNvPr>
          <p:cNvSpPr txBox="1">
            <a:spLocks/>
          </p:cNvSpPr>
          <p:nvPr/>
        </p:nvSpPr>
        <p:spPr>
          <a:xfrm>
            <a:off x="1848961" y="5662486"/>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Wat </a:t>
            </a:r>
            <a:r>
              <a:rPr lang="en-US" b="1" dirty="0" err="1">
                <a:solidFill>
                  <a:schemeClr val="bg1"/>
                </a:solidFill>
                <a:latin typeface="Arial" panose="020B0604020202020204" pitchFamily="34" charset="0"/>
              </a:rPr>
              <a:t>er</a:t>
            </a:r>
            <a:r>
              <a:rPr lang="en-US" b="1" dirty="0">
                <a:solidFill>
                  <a:schemeClr val="bg1"/>
                </a:solidFill>
                <a:latin typeface="Arial" panose="020B0604020202020204" pitchFamily="34" charset="0"/>
              </a:rPr>
              <a:t> </a:t>
            </a:r>
            <a:r>
              <a:rPr lang="en-US" b="1" dirty="0" err="1">
                <a:solidFill>
                  <a:schemeClr val="bg1"/>
                </a:solidFill>
                <a:latin typeface="Arial" panose="020B0604020202020204" pitchFamily="34" charset="0"/>
              </a:rPr>
              <a:t>speelt</a:t>
            </a:r>
            <a:r>
              <a:rPr lang="en-US" b="1" dirty="0">
                <a:solidFill>
                  <a:schemeClr val="bg1"/>
                </a:solidFill>
                <a:latin typeface="Arial" panose="020B0604020202020204" pitchFamily="34" charset="0"/>
              </a:rPr>
              <a:t>…</a:t>
            </a:r>
          </a:p>
        </p:txBody>
      </p:sp>
      <p:sp>
        <p:nvSpPr>
          <p:cNvPr id="10" name="Title 1">
            <a:extLst>
              <a:ext uri="{FF2B5EF4-FFF2-40B4-BE49-F238E27FC236}">
                <a16:creationId xmlns:a16="http://schemas.microsoft.com/office/drawing/2014/main" id="{AC2F6FE7-0BB2-634B-955E-D16F61B3E793}"/>
              </a:ext>
            </a:extLst>
          </p:cNvPr>
          <p:cNvSpPr txBox="1">
            <a:spLocks/>
          </p:cNvSpPr>
          <p:nvPr/>
        </p:nvSpPr>
        <p:spPr>
          <a:xfrm>
            <a:off x="1669292" y="5502714"/>
            <a:ext cx="8679915" cy="1748729"/>
          </a:xfrm>
          <a:prstGeom prst="rect">
            <a:avLst/>
          </a:prstGeom>
        </p:spPr>
        <p:txBody>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r"/>
            <a:r>
              <a:rPr lang="en-US" b="1" spc="0" dirty="0">
                <a:solidFill>
                  <a:schemeClr val="bg1"/>
                </a:solidFill>
                <a:latin typeface="Arial" panose="020B0604020202020204" pitchFamily="34" charset="0"/>
              </a:rPr>
              <a:t>op </a:t>
            </a:r>
            <a:r>
              <a:rPr lang="en-US" b="1" spc="0" dirty="0" err="1">
                <a:solidFill>
                  <a:schemeClr val="bg1"/>
                </a:solidFill>
                <a:latin typeface="Arial" panose="020B0604020202020204" pitchFamily="34" charset="0"/>
              </a:rPr>
              <a:t>straat</a:t>
            </a:r>
            <a:endParaRPr lang="en-US" b="1" spc="0" dirty="0">
              <a:solidFill>
                <a:schemeClr val="bg1"/>
              </a:solidFill>
              <a:latin typeface="Arial" panose="020B0604020202020204" pitchFamily="34" charset="0"/>
            </a:endParaRPr>
          </a:p>
        </p:txBody>
      </p:sp>
    </p:spTree>
    <p:extLst>
      <p:ext uri="{BB962C8B-B14F-4D97-AF65-F5344CB8AC3E}">
        <p14:creationId xmlns:p14="http://schemas.microsoft.com/office/powerpoint/2010/main" val="1065337767"/>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1500"/>
                            </p:stCondLst>
                            <p:childTnLst>
                              <p:par>
                                <p:cTn id="12" presetID="10" presetClass="entr" presetSubtype="0" fill="hold" grpId="0" nodeType="afterEffect">
                                  <p:stCondLst>
                                    <p:cond delay="100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3000"/>
                            </p:stCondLst>
                            <p:childTnLst>
                              <p:par>
                                <p:cTn id="16" presetID="10" presetClass="entr" presetSubtype="0" fill="hold" grpId="0" nodeType="afterEffect">
                                  <p:stCondLst>
                                    <p:cond delay="10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par>
                          <p:cTn id="19" fill="hold">
                            <p:stCondLst>
                              <p:cond delay="4500"/>
                            </p:stCondLst>
                            <p:childTnLst>
                              <p:par>
                                <p:cTn id="20" presetID="10" presetClass="entr" presetSubtype="0" fill="hold" grpId="0" nodeType="afterEffect">
                                  <p:stCondLst>
                                    <p:cond delay="100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par>
                          <p:cTn id="23" fill="hold">
                            <p:stCondLst>
                              <p:cond delay="6000"/>
                            </p:stCondLst>
                            <p:childTnLst>
                              <p:par>
                                <p:cTn id="24" presetID="10" presetClass="entr" presetSubtype="0" fill="hold" grpId="0" nodeType="afterEffect">
                                  <p:stCondLst>
                                    <p:cond delay="50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par>
                          <p:cTn id="27" fill="hold">
                            <p:stCondLst>
                              <p:cond delay="7000"/>
                            </p:stCondLst>
                            <p:childTnLst>
                              <p:par>
                                <p:cTn id="28" presetID="10" presetClass="entr" presetSubtype="0" fill="hold" grpId="0" nodeType="afterEffect">
                                  <p:stCondLst>
                                    <p:cond delay="50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childTnLst>
                          </p:cTn>
                        </p:par>
                        <p:par>
                          <p:cTn id="31" fill="hold">
                            <p:stCondLst>
                              <p:cond delay="8000"/>
                            </p:stCondLst>
                            <p:childTnLst>
                              <p:par>
                                <p:cTn id="32" presetID="10" presetClass="entr" presetSubtype="0" fill="hold" grpId="0" nodeType="afterEffect">
                                  <p:stCondLst>
                                    <p:cond delay="100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500"/>
                                        <p:tgtEl>
                                          <p:spTgt spid="6">
                                            <p:txEl>
                                              <p:pRg st="5" end="5"/>
                                            </p:txEl>
                                          </p:spTgt>
                                        </p:tgtEl>
                                      </p:cBhvr>
                                    </p:animEffect>
                                  </p:childTnLst>
                                </p:cTn>
                              </p:par>
                            </p:childTnLst>
                          </p:cTn>
                        </p:par>
                        <p:par>
                          <p:cTn id="35" fill="hold">
                            <p:stCondLst>
                              <p:cond delay="9500"/>
                            </p:stCondLst>
                            <p:childTnLst>
                              <p:par>
                                <p:cTn id="36" presetID="10" presetClass="entr" presetSubtype="0" fill="hold" grpId="0" nodeType="afterEffect">
                                  <p:stCondLst>
                                    <p:cond delay="100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fade">
                                      <p:cBhvr>
                                        <p:cTn id="38" dur="500"/>
                                        <p:tgtEl>
                                          <p:spTgt spid="6">
                                            <p:txEl>
                                              <p:pRg st="6" end="6"/>
                                            </p:txEl>
                                          </p:spTgt>
                                        </p:tgtEl>
                                      </p:cBhvr>
                                    </p:animEffect>
                                  </p:childTnLst>
                                </p:cTn>
                              </p:par>
                            </p:childTnLst>
                          </p:cTn>
                        </p:par>
                        <p:par>
                          <p:cTn id="39" fill="hold">
                            <p:stCondLst>
                              <p:cond delay="11000"/>
                            </p:stCondLst>
                            <p:childTnLst>
                              <p:par>
                                <p:cTn id="40" presetID="10" presetClass="entr" presetSubtype="0" fill="hold" grpId="0" nodeType="afterEffect">
                                  <p:stCondLst>
                                    <p:cond delay="50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par>
                          <p:cTn id="43" fill="hold">
                            <p:stCondLst>
                              <p:cond delay="12000"/>
                            </p:stCondLst>
                            <p:childTnLst>
                              <p:par>
                                <p:cTn id="44" presetID="10" presetClass="entr" presetSubtype="0" fill="hold" grpId="0" nodeType="afterEffect">
                                  <p:stCondLst>
                                    <p:cond delay="500"/>
                                  </p:stCondLst>
                                  <p:childTnLst>
                                    <p:set>
                                      <p:cBhvr>
                                        <p:cTn id="45" dur="1" fill="hold">
                                          <p:stCondLst>
                                            <p:cond delay="0"/>
                                          </p:stCondLst>
                                        </p:cTn>
                                        <p:tgtEl>
                                          <p:spTgt spid="6">
                                            <p:txEl>
                                              <p:pRg st="8" end="8"/>
                                            </p:txEl>
                                          </p:spTgt>
                                        </p:tgtEl>
                                        <p:attrNameLst>
                                          <p:attrName>style.visibility</p:attrName>
                                        </p:attrNameLst>
                                      </p:cBhvr>
                                      <p:to>
                                        <p:strVal val="visible"/>
                                      </p:to>
                                    </p:set>
                                    <p:animEffect transition="in" filter="fade">
                                      <p:cBhvr>
                                        <p:cTn id="46" dur="500"/>
                                        <p:tgtEl>
                                          <p:spTgt spid="6">
                                            <p:txEl>
                                              <p:pRg st="8" end="8"/>
                                            </p:txEl>
                                          </p:spTgt>
                                        </p:tgtEl>
                                      </p:cBhvr>
                                    </p:animEffect>
                                  </p:childTnLst>
                                </p:cTn>
                              </p:par>
                            </p:childTnLst>
                          </p:cTn>
                        </p:par>
                        <p:par>
                          <p:cTn id="47" fill="hold">
                            <p:stCondLst>
                              <p:cond delay="13000"/>
                            </p:stCondLst>
                            <p:childTnLst>
                              <p:par>
                                <p:cTn id="48" presetID="10" presetClass="entr" presetSubtype="0" fill="hold" grpId="0" nodeType="afterEffect">
                                  <p:stCondLst>
                                    <p:cond delay="500"/>
                                  </p:stCondLst>
                                  <p:childTnLst>
                                    <p:set>
                                      <p:cBhvr>
                                        <p:cTn id="49" dur="1" fill="hold">
                                          <p:stCondLst>
                                            <p:cond delay="0"/>
                                          </p:stCondLst>
                                        </p:cTn>
                                        <p:tgtEl>
                                          <p:spTgt spid="6">
                                            <p:txEl>
                                              <p:pRg st="9" end="9"/>
                                            </p:txEl>
                                          </p:spTgt>
                                        </p:tgtEl>
                                        <p:attrNameLst>
                                          <p:attrName>style.visibility</p:attrName>
                                        </p:attrNameLst>
                                      </p:cBhvr>
                                      <p:to>
                                        <p:strVal val="visible"/>
                                      </p:to>
                                    </p:set>
                                    <p:animEffect transition="in" filter="fade">
                                      <p:cBhvr>
                                        <p:cTn id="50" dur="500"/>
                                        <p:tgtEl>
                                          <p:spTgt spid="6">
                                            <p:txEl>
                                              <p:pRg st="9" end="9"/>
                                            </p:txEl>
                                          </p:spTgt>
                                        </p:tgtEl>
                                      </p:cBhvr>
                                    </p:animEffect>
                                  </p:childTnLst>
                                </p:cTn>
                              </p:par>
                            </p:childTnLst>
                          </p:cTn>
                        </p:par>
                        <p:par>
                          <p:cTn id="51" fill="hold">
                            <p:stCondLst>
                              <p:cond delay="14000"/>
                            </p:stCondLst>
                            <p:childTnLst>
                              <p:par>
                                <p:cTn id="52" presetID="10" presetClass="entr" presetSubtype="0" fill="hold" grpId="0" nodeType="afterEffect">
                                  <p:stCondLst>
                                    <p:cond delay="1000"/>
                                  </p:stCondLst>
                                  <p:childTnLst>
                                    <p:set>
                                      <p:cBhvr>
                                        <p:cTn id="53" dur="1" fill="hold">
                                          <p:stCondLst>
                                            <p:cond delay="0"/>
                                          </p:stCondLst>
                                        </p:cTn>
                                        <p:tgtEl>
                                          <p:spTgt spid="6">
                                            <p:txEl>
                                              <p:pRg st="10" end="10"/>
                                            </p:txEl>
                                          </p:spTgt>
                                        </p:tgtEl>
                                        <p:attrNameLst>
                                          <p:attrName>style.visibility</p:attrName>
                                        </p:attrNameLst>
                                      </p:cBhvr>
                                      <p:to>
                                        <p:strVal val="visible"/>
                                      </p:to>
                                    </p:set>
                                    <p:animEffect transition="in" filter="fade">
                                      <p:cBhvr>
                                        <p:cTn id="54" dur="500"/>
                                        <p:tgtEl>
                                          <p:spTgt spid="6">
                                            <p:txEl>
                                              <p:pRg st="10" end="10"/>
                                            </p:txEl>
                                          </p:spTgt>
                                        </p:tgtEl>
                                      </p:cBhvr>
                                    </p:animEffect>
                                  </p:childTnLst>
                                </p:cTn>
                              </p:par>
                            </p:childTnLst>
                          </p:cTn>
                        </p:par>
                        <p:par>
                          <p:cTn id="55" fill="hold">
                            <p:stCondLst>
                              <p:cond delay="15500"/>
                            </p:stCondLst>
                            <p:childTnLst>
                              <p:par>
                                <p:cTn id="56" presetID="10" presetClass="entr" presetSubtype="0" fill="hold" grpId="0" nodeType="afterEffect">
                                  <p:stCondLst>
                                    <p:cond delay="1000"/>
                                  </p:stCondLst>
                                  <p:childTnLst>
                                    <p:set>
                                      <p:cBhvr>
                                        <p:cTn id="57" dur="1" fill="hold">
                                          <p:stCondLst>
                                            <p:cond delay="0"/>
                                          </p:stCondLst>
                                        </p:cTn>
                                        <p:tgtEl>
                                          <p:spTgt spid="6">
                                            <p:txEl>
                                              <p:pRg st="11" end="11"/>
                                            </p:txEl>
                                          </p:spTgt>
                                        </p:tgtEl>
                                        <p:attrNameLst>
                                          <p:attrName>style.visibility</p:attrName>
                                        </p:attrNameLst>
                                      </p:cBhvr>
                                      <p:to>
                                        <p:strVal val="visible"/>
                                      </p:to>
                                    </p:set>
                                    <p:animEffect transition="in" filter="fade">
                                      <p:cBhvr>
                                        <p:cTn id="58" dur="500"/>
                                        <p:tgtEl>
                                          <p:spTgt spid="6">
                                            <p:txEl>
                                              <p:pRg st="11" end="11"/>
                                            </p:txEl>
                                          </p:spTgt>
                                        </p:tgtEl>
                                      </p:cBhvr>
                                    </p:animEffect>
                                  </p:childTnLst>
                                </p:cTn>
                              </p:par>
                            </p:childTnLst>
                          </p:cTn>
                        </p:par>
                        <p:par>
                          <p:cTn id="59" fill="hold">
                            <p:stCondLst>
                              <p:cond delay="17000"/>
                            </p:stCondLst>
                            <p:childTnLst>
                              <p:par>
                                <p:cTn id="60" presetID="10" presetClass="entr" presetSubtype="0" fill="hold" grpId="0" nodeType="afterEffect">
                                  <p:stCondLst>
                                    <p:cond delay="1000"/>
                                  </p:stCondLst>
                                  <p:childTnLst>
                                    <p:set>
                                      <p:cBhvr>
                                        <p:cTn id="61" dur="1" fill="hold">
                                          <p:stCondLst>
                                            <p:cond delay="0"/>
                                          </p:stCondLst>
                                        </p:cTn>
                                        <p:tgtEl>
                                          <p:spTgt spid="6">
                                            <p:txEl>
                                              <p:pRg st="12" end="12"/>
                                            </p:txEl>
                                          </p:spTgt>
                                        </p:tgtEl>
                                        <p:attrNameLst>
                                          <p:attrName>style.visibility</p:attrName>
                                        </p:attrNameLst>
                                      </p:cBhvr>
                                      <p:to>
                                        <p:strVal val="visible"/>
                                      </p:to>
                                    </p:set>
                                    <p:animEffect transition="in" filter="fade">
                                      <p:cBhvr>
                                        <p:cTn id="62" dur="500"/>
                                        <p:tgtEl>
                                          <p:spTgt spid="6">
                                            <p:txEl>
                                              <p:pRg st="12" end="12"/>
                                            </p:txEl>
                                          </p:spTgt>
                                        </p:tgtEl>
                                      </p:cBhvr>
                                    </p:animEffect>
                                  </p:childTnLst>
                                </p:cTn>
                              </p:par>
                            </p:childTnLst>
                          </p:cTn>
                        </p:par>
                        <p:par>
                          <p:cTn id="63" fill="hold">
                            <p:stCondLst>
                              <p:cond delay="18500"/>
                            </p:stCondLst>
                            <p:childTnLst>
                              <p:par>
                                <p:cTn id="64" presetID="10" presetClass="exit" presetSubtype="0" fill="hold" nodeType="afterEffect">
                                  <p:stCondLst>
                                    <p:cond delay="5000"/>
                                  </p:stCondLst>
                                  <p:childTnLst>
                                    <p:animEffect transition="out" filter="fade">
                                      <p:cBhvr>
                                        <p:cTn id="65" dur="1000"/>
                                        <p:tgtEl>
                                          <p:spTgt spid="3"/>
                                        </p:tgtEl>
                                      </p:cBhvr>
                                    </p:animEffect>
                                    <p:set>
                                      <p:cBhvr>
                                        <p:cTn id="66" dur="1" fill="hold">
                                          <p:stCondLst>
                                            <p:cond delay="999"/>
                                          </p:stCondLst>
                                        </p:cTn>
                                        <p:tgtEl>
                                          <p:spTgt spid="3"/>
                                        </p:tgtEl>
                                        <p:attrNameLst>
                                          <p:attrName>style.visibility</p:attrName>
                                        </p:attrNameLst>
                                      </p:cBhvr>
                                      <p:to>
                                        <p:strVal val="hidden"/>
                                      </p:to>
                                    </p:set>
                                  </p:childTnLst>
                                </p:cTn>
                              </p:par>
                              <p:par>
                                <p:cTn id="67" presetID="10" presetClass="exit" presetSubtype="0" fill="hold" grpId="1" nodeType="withEffect">
                                  <p:stCondLst>
                                    <p:cond delay="3500"/>
                                  </p:stCondLst>
                                  <p:childTnLst>
                                    <p:animEffect transition="out" filter="fade">
                                      <p:cBhvr>
                                        <p:cTn id="68" dur="1000"/>
                                        <p:tgtEl>
                                          <p:spTgt spid="6">
                                            <p:txEl>
                                              <p:pRg st="0" end="0"/>
                                            </p:txEl>
                                          </p:spTgt>
                                        </p:tgtEl>
                                      </p:cBhvr>
                                    </p:animEffect>
                                    <p:set>
                                      <p:cBhvr>
                                        <p:cTn id="69" dur="1" fill="hold">
                                          <p:stCondLst>
                                            <p:cond delay="999"/>
                                          </p:stCondLst>
                                        </p:cTn>
                                        <p:tgtEl>
                                          <p:spTgt spid="6">
                                            <p:txEl>
                                              <p:pRg st="0" end="0"/>
                                            </p:txEl>
                                          </p:spTgt>
                                        </p:tgtEl>
                                        <p:attrNameLst>
                                          <p:attrName>style.visibility</p:attrName>
                                        </p:attrNameLst>
                                      </p:cBhvr>
                                      <p:to>
                                        <p:strVal val="hidden"/>
                                      </p:to>
                                    </p:set>
                                  </p:childTnLst>
                                </p:cTn>
                              </p:par>
                              <p:par>
                                <p:cTn id="70" presetID="10" presetClass="exit" presetSubtype="0" fill="hold" grpId="1" nodeType="withEffect">
                                  <p:stCondLst>
                                    <p:cond delay="3500"/>
                                  </p:stCondLst>
                                  <p:childTnLst>
                                    <p:animEffect transition="out" filter="fade">
                                      <p:cBhvr>
                                        <p:cTn id="71" dur="1000"/>
                                        <p:tgtEl>
                                          <p:spTgt spid="6">
                                            <p:txEl>
                                              <p:pRg st="1" end="1"/>
                                            </p:txEl>
                                          </p:spTgt>
                                        </p:tgtEl>
                                      </p:cBhvr>
                                    </p:animEffect>
                                    <p:set>
                                      <p:cBhvr>
                                        <p:cTn id="72" dur="1" fill="hold">
                                          <p:stCondLst>
                                            <p:cond delay="999"/>
                                          </p:stCondLst>
                                        </p:cTn>
                                        <p:tgtEl>
                                          <p:spTgt spid="6">
                                            <p:txEl>
                                              <p:pRg st="1" end="1"/>
                                            </p:txEl>
                                          </p:spTgt>
                                        </p:tgtEl>
                                        <p:attrNameLst>
                                          <p:attrName>style.visibility</p:attrName>
                                        </p:attrNameLst>
                                      </p:cBhvr>
                                      <p:to>
                                        <p:strVal val="hidden"/>
                                      </p:to>
                                    </p:set>
                                  </p:childTnLst>
                                </p:cTn>
                              </p:par>
                              <p:par>
                                <p:cTn id="73" presetID="10" presetClass="exit" presetSubtype="0" fill="hold" grpId="1" nodeType="withEffect">
                                  <p:stCondLst>
                                    <p:cond delay="3500"/>
                                  </p:stCondLst>
                                  <p:childTnLst>
                                    <p:animEffect transition="out" filter="fade">
                                      <p:cBhvr>
                                        <p:cTn id="74" dur="1000"/>
                                        <p:tgtEl>
                                          <p:spTgt spid="6">
                                            <p:txEl>
                                              <p:pRg st="2" end="2"/>
                                            </p:txEl>
                                          </p:spTgt>
                                        </p:tgtEl>
                                      </p:cBhvr>
                                    </p:animEffect>
                                    <p:set>
                                      <p:cBhvr>
                                        <p:cTn id="75" dur="1" fill="hold">
                                          <p:stCondLst>
                                            <p:cond delay="999"/>
                                          </p:stCondLst>
                                        </p:cTn>
                                        <p:tgtEl>
                                          <p:spTgt spid="6">
                                            <p:txEl>
                                              <p:pRg st="2" end="2"/>
                                            </p:txEl>
                                          </p:spTgt>
                                        </p:tgtEl>
                                        <p:attrNameLst>
                                          <p:attrName>style.visibility</p:attrName>
                                        </p:attrNameLst>
                                      </p:cBhvr>
                                      <p:to>
                                        <p:strVal val="hidden"/>
                                      </p:to>
                                    </p:set>
                                  </p:childTnLst>
                                </p:cTn>
                              </p:par>
                              <p:par>
                                <p:cTn id="76" presetID="10" presetClass="exit" presetSubtype="0" fill="hold" grpId="1" nodeType="withEffect">
                                  <p:stCondLst>
                                    <p:cond delay="3500"/>
                                  </p:stCondLst>
                                  <p:childTnLst>
                                    <p:animEffect transition="out" filter="fade">
                                      <p:cBhvr>
                                        <p:cTn id="77" dur="1000"/>
                                        <p:tgtEl>
                                          <p:spTgt spid="6">
                                            <p:txEl>
                                              <p:pRg st="3" end="3"/>
                                            </p:txEl>
                                          </p:spTgt>
                                        </p:tgtEl>
                                      </p:cBhvr>
                                    </p:animEffect>
                                    <p:set>
                                      <p:cBhvr>
                                        <p:cTn id="78" dur="1" fill="hold">
                                          <p:stCondLst>
                                            <p:cond delay="999"/>
                                          </p:stCondLst>
                                        </p:cTn>
                                        <p:tgtEl>
                                          <p:spTgt spid="6">
                                            <p:txEl>
                                              <p:pRg st="3" end="3"/>
                                            </p:txEl>
                                          </p:spTgt>
                                        </p:tgtEl>
                                        <p:attrNameLst>
                                          <p:attrName>style.visibility</p:attrName>
                                        </p:attrNameLst>
                                      </p:cBhvr>
                                      <p:to>
                                        <p:strVal val="hidden"/>
                                      </p:to>
                                    </p:set>
                                  </p:childTnLst>
                                </p:cTn>
                              </p:par>
                              <p:par>
                                <p:cTn id="79" presetID="10" presetClass="exit" presetSubtype="0" fill="hold" grpId="1" nodeType="withEffect">
                                  <p:stCondLst>
                                    <p:cond delay="3500"/>
                                  </p:stCondLst>
                                  <p:childTnLst>
                                    <p:animEffect transition="out" filter="fade">
                                      <p:cBhvr>
                                        <p:cTn id="80" dur="1000"/>
                                        <p:tgtEl>
                                          <p:spTgt spid="6">
                                            <p:txEl>
                                              <p:pRg st="4" end="4"/>
                                            </p:txEl>
                                          </p:spTgt>
                                        </p:tgtEl>
                                      </p:cBhvr>
                                    </p:animEffect>
                                    <p:set>
                                      <p:cBhvr>
                                        <p:cTn id="81" dur="1" fill="hold">
                                          <p:stCondLst>
                                            <p:cond delay="999"/>
                                          </p:stCondLst>
                                        </p:cTn>
                                        <p:tgtEl>
                                          <p:spTgt spid="6">
                                            <p:txEl>
                                              <p:pRg st="4" end="4"/>
                                            </p:txEl>
                                          </p:spTgt>
                                        </p:tgtEl>
                                        <p:attrNameLst>
                                          <p:attrName>style.visibility</p:attrName>
                                        </p:attrNameLst>
                                      </p:cBhvr>
                                      <p:to>
                                        <p:strVal val="hidden"/>
                                      </p:to>
                                    </p:set>
                                  </p:childTnLst>
                                </p:cTn>
                              </p:par>
                              <p:par>
                                <p:cTn id="82" presetID="10" presetClass="exit" presetSubtype="0" fill="hold" grpId="1" nodeType="withEffect">
                                  <p:stCondLst>
                                    <p:cond delay="3500"/>
                                  </p:stCondLst>
                                  <p:childTnLst>
                                    <p:animEffect transition="out" filter="fade">
                                      <p:cBhvr>
                                        <p:cTn id="83" dur="1000"/>
                                        <p:tgtEl>
                                          <p:spTgt spid="6">
                                            <p:txEl>
                                              <p:pRg st="5" end="5"/>
                                            </p:txEl>
                                          </p:spTgt>
                                        </p:tgtEl>
                                      </p:cBhvr>
                                    </p:animEffect>
                                    <p:set>
                                      <p:cBhvr>
                                        <p:cTn id="84" dur="1" fill="hold">
                                          <p:stCondLst>
                                            <p:cond delay="999"/>
                                          </p:stCondLst>
                                        </p:cTn>
                                        <p:tgtEl>
                                          <p:spTgt spid="6">
                                            <p:txEl>
                                              <p:pRg st="5" end="5"/>
                                            </p:txEl>
                                          </p:spTgt>
                                        </p:tgtEl>
                                        <p:attrNameLst>
                                          <p:attrName>style.visibility</p:attrName>
                                        </p:attrNameLst>
                                      </p:cBhvr>
                                      <p:to>
                                        <p:strVal val="hidden"/>
                                      </p:to>
                                    </p:set>
                                  </p:childTnLst>
                                </p:cTn>
                              </p:par>
                              <p:par>
                                <p:cTn id="85" presetID="10" presetClass="exit" presetSubtype="0" fill="hold" grpId="1" nodeType="withEffect">
                                  <p:stCondLst>
                                    <p:cond delay="3500"/>
                                  </p:stCondLst>
                                  <p:childTnLst>
                                    <p:animEffect transition="out" filter="fade">
                                      <p:cBhvr>
                                        <p:cTn id="86" dur="1000"/>
                                        <p:tgtEl>
                                          <p:spTgt spid="6">
                                            <p:txEl>
                                              <p:pRg st="6" end="6"/>
                                            </p:txEl>
                                          </p:spTgt>
                                        </p:tgtEl>
                                      </p:cBhvr>
                                    </p:animEffect>
                                    <p:set>
                                      <p:cBhvr>
                                        <p:cTn id="87" dur="1" fill="hold">
                                          <p:stCondLst>
                                            <p:cond delay="999"/>
                                          </p:stCondLst>
                                        </p:cTn>
                                        <p:tgtEl>
                                          <p:spTgt spid="6">
                                            <p:txEl>
                                              <p:pRg st="6" end="6"/>
                                            </p:txEl>
                                          </p:spTgt>
                                        </p:tgtEl>
                                        <p:attrNameLst>
                                          <p:attrName>style.visibility</p:attrName>
                                        </p:attrNameLst>
                                      </p:cBhvr>
                                      <p:to>
                                        <p:strVal val="hidden"/>
                                      </p:to>
                                    </p:set>
                                  </p:childTnLst>
                                </p:cTn>
                              </p:par>
                              <p:par>
                                <p:cTn id="88" presetID="10" presetClass="exit" presetSubtype="0" fill="hold" grpId="1" nodeType="withEffect">
                                  <p:stCondLst>
                                    <p:cond delay="3500"/>
                                  </p:stCondLst>
                                  <p:childTnLst>
                                    <p:animEffect transition="out" filter="fade">
                                      <p:cBhvr>
                                        <p:cTn id="89" dur="1000"/>
                                        <p:tgtEl>
                                          <p:spTgt spid="6">
                                            <p:txEl>
                                              <p:pRg st="7" end="7"/>
                                            </p:txEl>
                                          </p:spTgt>
                                        </p:tgtEl>
                                      </p:cBhvr>
                                    </p:animEffect>
                                    <p:set>
                                      <p:cBhvr>
                                        <p:cTn id="90" dur="1" fill="hold">
                                          <p:stCondLst>
                                            <p:cond delay="999"/>
                                          </p:stCondLst>
                                        </p:cTn>
                                        <p:tgtEl>
                                          <p:spTgt spid="6">
                                            <p:txEl>
                                              <p:pRg st="7" end="7"/>
                                            </p:txEl>
                                          </p:spTgt>
                                        </p:tgtEl>
                                        <p:attrNameLst>
                                          <p:attrName>style.visibility</p:attrName>
                                        </p:attrNameLst>
                                      </p:cBhvr>
                                      <p:to>
                                        <p:strVal val="hidden"/>
                                      </p:to>
                                    </p:set>
                                  </p:childTnLst>
                                </p:cTn>
                              </p:par>
                              <p:par>
                                <p:cTn id="91" presetID="10" presetClass="exit" presetSubtype="0" fill="hold" grpId="1" nodeType="withEffect">
                                  <p:stCondLst>
                                    <p:cond delay="3500"/>
                                  </p:stCondLst>
                                  <p:childTnLst>
                                    <p:animEffect transition="out" filter="fade">
                                      <p:cBhvr>
                                        <p:cTn id="92" dur="1000"/>
                                        <p:tgtEl>
                                          <p:spTgt spid="6">
                                            <p:txEl>
                                              <p:pRg st="8" end="8"/>
                                            </p:txEl>
                                          </p:spTgt>
                                        </p:tgtEl>
                                      </p:cBhvr>
                                    </p:animEffect>
                                    <p:set>
                                      <p:cBhvr>
                                        <p:cTn id="93" dur="1" fill="hold">
                                          <p:stCondLst>
                                            <p:cond delay="999"/>
                                          </p:stCondLst>
                                        </p:cTn>
                                        <p:tgtEl>
                                          <p:spTgt spid="6">
                                            <p:txEl>
                                              <p:pRg st="8" end="8"/>
                                            </p:txEl>
                                          </p:spTgt>
                                        </p:tgtEl>
                                        <p:attrNameLst>
                                          <p:attrName>style.visibility</p:attrName>
                                        </p:attrNameLst>
                                      </p:cBhvr>
                                      <p:to>
                                        <p:strVal val="hidden"/>
                                      </p:to>
                                    </p:set>
                                  </p:childTnLst>
                                </p:cTn>
                              </p:par>
                              <p:par>
                                <p:cTn id="94" presetID="10" presetClass="exit" presetSubtype="0" fill="hold" grpId="1" nodeType="withEffect">
                                  <p:stCondLst>
                                    <p:cond delay="3500"/>
                                  </p:stCondLst>
                                  <p:childTnLst>
                                    <p:animEffect transition="out" filter="fade">
                                      <p:cBhvr>
                                        <p:cTn id="95" dur="1000"/>
                                        <p:tgtEl>
                                          <p:spTgt spid="6">
                                            <p:txEl>
                                              <p:pRg st="9" end="9"/>
                                            </p:txEl>
                                          </p:spTgt>
                                        </p:tgtEl>
                                      </p:cBhvr>
                                    </p:animEffect>
                                    <p:set>
                                      <p:cBhvr>
                                        <p:cTn id="96" dur="1" fill="hold">
                                          <p:stCondLst>
                                            <p:cond delay="999"/>
                                          </p:stCondLst>
                                        </p:cTn>
                                        <p:tgtEl>
                                          <p:spTgt spid="6">
                                            <p:txEl>
                                              <p:pRg st="9" end="9"/>
                                            </p:txEl>
                                          </p:spTgt>
                                        </p:tgtEl>
                                        <p:attrNameLst>
                                          <p:attrName>style.visibility</p:attrName>
                                        </p:attrNameLst>
                                      </p:cBhvr>
                                      <p:to>
                                        <p:strVal val="hidden"/>
                                      </p:to>
                                    </p:set>
                                  </p:childTnLst>
                                </p:cTn>
                              </p:par>
                              <p:par>
                                <p:cTn id="97" presetID="10" presetClass="exit" presetSubtype="0" fill="hold" grpId="1" nodeType="withEffect">
                                  <p:stCondLst>
                                    <p:cond delay="3500"/>
                                  </p:stCondLst>
                                  <p:childTnLst>
                                    <p:animEffect transition="out" filter="fade">
                                      <p:cBhvr>
                                        <p:cTn id="98" dur="1000"/>
                                        <p:tgtEl>
                                          <p:spTgt spid="6">
                                            <p:txEl>
                                              <p:pRg st="10" end="10"/>
                                            </p:txEl>
                                          </p:spTgt>
                                        </p:tgtEl>
                                      </p:cBhvr>
                                    </p:animEffect>
                                    <p:set>
                                      <p:cBhvr>
                                        <p:cTn id="99" dur="1" fill="hold">
                                          <p:stCondLst>
                                            <p:cond delay="999"/>
                                          </p:stCondLst>
                                        </p:cTn>
                                        <p:tgtEl>
                                          <p:spTgt spid="6">
                                            <p:txEl>
                                              <p:pRg st="10" end="10"/>
                                            </p:txEl>
                                          </p:spTgt>
                                        </p:tgtEl>
                                        <p:attrNameLst>
                                          <p:attrName>style.visibility</p:attrName>
                                        </p:attrNameLst>
                                      </p:cBhvr>
                                      <p:to>
                                        <p:strVal val="hidden"/>
                                      </p:to>
                                    </p:set>
                                  </p:childTnLst>
                                </p:cTn>
                              </p:par>
                              <p:par>
                                <p:cTn id="100" presetID="10" presetClass="exit" presetSubtype="0" fill="hold" grpId="1" nodeType="withEffect">
                                  <p:stCondLst>
                                    <p:cond delay="3500"/>
                                  </p:stCondLst>
                                  <p:childTnLst>
                                    <p:animEffect transition="out" filter="fade">
                                      <p:cBhvr>
                                        <p:cTn id="101" dur="1000"/>
                                        <p:tgtEl>
                                          <p:spTgt spid="6">
                                            <p:txEl>
                                              <p:pRg st="11" end="11"/>
                                            </p:txEl>
                                          </p:spTgt>
                                        </p:tgtEl>
                                      </p:cBhvr>
                                    </p:animEffect>
                                    <p:set>
                                      <p:cBhvr>
                                        <p:cTn id="102" dur="1" fill="hold">
                                          <p:stCondLst>
                                            <p:cond delay="999"/>
                                          </p:stCondLst>
                                        </p:cTn>
                                        <p:tgtEl>
                                          <p:spTgt spid="6">
                                            <p:txEl>
                                              <p:pRg st="11" end="11"/>
                                            </p:txEl>
                                          </p:spTgt>
                                        </p:tgtEl>
                                        <p:attrNameLst>
                                          <p:attrName>style.visibility</p:attrName>
                                        </p:attrNameLst>
                                      </p:cBhvr>
                                      <p:to>
                                        <p:strVal val="hidden"/>
                                      </p:to>
                                    </p:set>
                                  </p:childTnLst>
                                </p:cTn>
                              </p:par>
                              <p:par>
                                <p:cTn id="103" presetID="10" presetClass="exit" presetSubtype="0" fill="hold" grpId="1" nodeType="withEffect">
                                  <p:stCondLst>
                                    <p:cond delay="3500"/>
                                  </p:stCondLst>
                                  <p:childTnLst>
                                    <p:animEffect transition="out" filter="fade">
                                      <p:cBhvr>
                                        <p:cTn id="104" dur="1000"/>
                                        <p:tgtEl>
                                          <p:spTgt spid="6">
                                            <p:txEl>
                                              <p:pRg st="12" end="12"/>
                                            </p:txEl>
                                          </p:spTgt>
                                        </p:tgtEl>
                                      </p:cBhvr>
                                    </p:animEffect>
                                    <p:set>
                                      <p:cBhvr>
                                        <p:cTn id="105" dur="1" fill="hold">
                                          <p:stCondLst>
                                            <p:cond delay="999"/>
                                          </p:stCondLst>
                                        </p:cTn>
                                        <p:tgtEl>
                                          <p:spTgt spid="6">
                                            <p:txEl>
                                              <p:pRg st="12" end="1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uiExpand="1" build="p"/>
      <p:bldP spid="6" grpI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207D38-6BA7-B74D-A9FF-37A3931382E2}"/>
              </a:ext>
            </a:extLst>
          </p:cNvPr>
          <p:cNvGrpSpPr/>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783282E4-F0E1-5042-AC2B-81FC2EDE851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3FE5F29-F1CE-7C48-8579-586FD78BDA0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208C25-6BF9-CD49-8929-45A09C59A660}"/>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915075B-767D-734F-BB48-63E3417466E5}"/>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12D5DF4A-AAC9-AA4B-BBAB-B632B81AA37F}"/>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2551AB5F-1E8A-E74A-9467-F41D55830726}"/>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655C6A-99F9-C549-BB3F-AB384F83AFF0}"/>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AAC0B77-9B70-6C4A-A78F-FA716F46756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30ABB067-C6AC-664C-9AB7-C5BE8967E96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3D6441F-48FF-B449-9055-F9DEC2DCA235}"/>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0B52D66C-455E-D047-BD3A-AA6150D89CD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726228C-72CE-D54E-82AE-B8E49E63CC57}"/>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751A0F-3425-8D4A-822F-ECD7085CF793}"/>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815307FC-0196-7E46-A380-FC1F435C92A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CDE3443-2E85-6B42-93D3-FC00E47CE752}"/>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4E5F4946-B9C6-2943-816A-932EF9EE0631}"/>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CC6A8D3-1942-A149-BD09-0C199D0835FB}"/>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7519D63-DEB7-694B-AC73-B13C4A46A328}"/>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0116B5F-BE6F-7D43-9706-804F92F3BEA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grpSp>
        <p:nvGrpSpPr>
          <p:cNvPr id="3" name="Group 2">
            <a:extLst>
              <a:ext uri="{FF2B5EF4-FFF2-40B4-BE49-F238E27FC236}">
                <a16:creationId xmlns:a16="http://schemas.microsoft.com/office/drawing/2014/main" id="{A84B8A70-FBCC-624A-825A-0C9FEC961D4E}"/>
              </a:ext>
            </a:extLst>
          </p:cNvPr>
          <p:cNvGrpSpPr/>
          <p:nvPr/>
        </p:nvGrpSpPr>
        <p:grpSpPr>
          <a:xfrm rot="10800000">
            <a:off x="1649822" y="1443572"/>
            <a:ext cx="8845667" cy="4658730"/>
            <a:chOff x="1669294" y="1005686"/>
            <a:chExt cx="8845667" cy="4658730"/>
          </a:xfrm>
        </p:grpSpPr>
        <p:sp>
          <p:nvSpPr>
            <p:cNvPr id="4" name="Isosceles Triangle 39">
              <a:extLst>
                <a:ext uri="{FF2B5EF4-FFF2-40B4-BE49-F238E27FC236}">
                  <a16:creationId xmlns:a16="http://schemas.microsoft.com/office/drawing/2014/main" id="{3C5314CC-F55E-FB45-AA79-07F5B47BA9C6}"/>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0F2DFAA-67E1-6D41-B7DE-C73038799F60}"/>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6" name="Rectangle 5">
            <a:extLst>
              <a:ext uri="{FF2B5EF4-FFF2-40B4-BE49-F238E27FC236}">
                <a16:creationId xmlns:a16="http://schemas.microsoft.com/office/drawing/2014/main" id="{9CDE3095-898E-254C-9BE8-D77EEB6C852A}"/>
              </a:ext>
            </a:extLst>
          </p:cNvPr>
          <p:cNvSpPr/>
          <p:nvPr/>
        </p:nvSpPr>
        <p:spPr>
          <a:xfrm>
            <a:off x="2062248" y="2125023"/>
            <a:ext cx="7977788" cy="3662541"/>
          </a:xfrm>
          <a:prstGeom prst="rect">
            <a:avLst/>
          </a:prstGeom>
        </p:spPr>
        <p:txBody>
          <a:bodyPr wrap="square">
            <a:spAutoFit/>
          </a:bodyPr>
          <a:lstStyle/>
          <a:p>
            <a:pPr marL="342900" indent="-342900">
              <a:spcAft>
                <a:spcPts val="1200"/>
              </a:spcAft>
              <a:buFont typeface="+mj-lt"/>
              <a:buAutoNum type="arabicPeriod"/>
            </a:pPr>
            <a:r>
              <a:rPr lang="nl-NL" b="1" dirty="0">
                <a:latin typeface="Arial" panose="020B0604020202020204" pitchFamily="34" charset="0"/>
                <a:cs typeface="Arial" panose="020B0604020202020204" pitchFamily="34" charset="0"/>
              </a:rPr>
              <a:t>Stoplichten wat langer op groen laten</a:t>
            </a:r>
            <a:endParaRPr lang="en-US" b="1" dirty="0">
              <a:latin typeface="Arial" panose="020B0604020202020204" pitchFamily="34" charset="0"/>
              <a:cs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cs typeface="Arial" panose="020B0604020202020204" pitchFamily="34" charset="0"/>
              </a:rPr>
              <a:t>Betere verlichting aanleggen</a:t>
            </a:r>
            <a:endParaRPr lang="en-US" b="1" dirty="0">
              <a:latin typeface="Arial" panose="020B0604020202020204" pitchFamily="34" charset="0"/>
              <a:cs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cs typeface="Arial" panose="020B0604020202020204" pitchFamily="34" charset="0"/>
              </a:rPr>
              <a:t>Fietsers moeten met hun fiets de stoep niet blokkeren</a:t>
            </a:r>
            <a:endParaRPr lang="en-US" b="1" dirty="0">
              <a:latin typeface="Arial" panose="020B0604020202020204" pitchFamily="34" charset="0"/>
              <a:cs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cs typeface="Arial" panose="020B0604020202020204" pitchFamily="34" charset="0"/>
              </a:rPr>
              <a:t>Voor een deel gladdere bestrating leggen</a:t>
            </a:r>
            <a:endParaRPr lang="en-US" b="1" dirty="0">
              <a:latin typeface="Arial" panose="020B0604020202020204" pitchFamily="34" charset="0"/>
              <a:cs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cs typeface="Arial" panose="020B0604020202020204" pitchFamily="34" charset="0"/>
              </a:rPr>
              <a:t>Stoepen egaliseren</a:t>
            </a:r>
            <a:endParaRPr lang="en-US" b="1" dirty="0">
              <a:latin typeface="Arial" panose="020B0604020202020204" pitchFamily="34" charset="0"/>
              <a:cs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cs typeface="Arial" panose="020B0604020202020204" pitchFamily="34" charset="0"/>
              </a:rPr>
              <a:t>Laat mensen mij vragen wat er met mij is, </a:t>
            </a:r>
            <a:br>
              <a:rPr lang="nl-NL" b="1" dirty="0">
                <a:latin typeface="Arial" panose="020B0604020202020204" pitchFamily="34" charset="0"/>
                <a:cs typeface="Arial" panose="020B0604020202020204" pitchFamily="34" charset="0"/>
              </a:rPr>
            </a:br>
            <a:r>
              <a:rPr lang="nl-NL" b="1" dirty="0">
                <a:latin typeface="Arial" panose="020B0604020202020204" pitchFamily="34" charset="0"/>
                <a:cs typeface="Arial" panose="020B0604020202020204" pitchFamily="34" charset="0"/>
              </a:rPr>
              <a:t>in plaats van vreemd naar me te kijken</a:t>
            </a:r>
            <a:endParaRPr lang="en-US" b="1" dirty="0">
              <a:latin typeface="Arial" panose="020B0604020202020204" pitchFamily="34" charset="0"/>
              <a:cs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cs typeface="Arial" panose="020B0604020202020204" pitchFamily="34" charset="0"/>
              </a:rPr>
              <a:t>Als iemand mij begeleidt, gaat het goed</a:t>
            </a:r>
            <a:endParaRPr lang="en-US" b="1" dirty="0">
              <a:latin typeface="Arial" panose="020B0604020202020204" pitchFamily="34" charset="0"/>
              <a:cs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cs typeface="Arial" panose="020B0604020202020204" pitchFamily="34" charset="0"/>
              </a:rPr>
              <a:t>Meer invalidenparkeerplaatsen</a:t>
            </a:r>
            <a:endParaRPr lang="en-US" b="1"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9D527D04-121E-0745-9D38-09E631A86199}"/>
              </a:ext>
            </a:extLst>
          </p:cNvPr>
          <p:cNvGrpSpPr/>
          <p:nvPr/>
        </p:nvGrpSpPr>
        <p:grpSpPr>
          <a:xfrm>
            <a:off x="1648867" y="5386118"/>
            <a:ext cx="8843596" cy="1865325"/>
            <a:chOff x="1652186" y="5386118"/>
            <a:chExt cx="8843596" cy="1865325"/>
          </a:xfrm>
        </p:grpSpPr>
        <p:sp>
          <p:nvSpPr>
            <p:cNvPr id="2" name="Rectangle 1">
              <a:extLst>
                <a:ext uri="{FF2B5EF4-FFF2-40B4-BE49-F238E27FC236}">
                  <a16:creationId xmlns:a16="http://schemas.microsoft.com/office/drawing/2014/main" id="{1445F621-6E23-6342-9671-0024F1AF9B34}"/>
                </a:ext>
              </a:extLst>
            </p:cNvPr>
            <p:cNvSpPr/>
            <p:nvPr/>
          </p:nvSpPr>
          <p:spPr>
            <a:xfrm>
              <a:off x="1652186" y="538611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sp>
          <p:nvSpPr>
            <p:cNvPr id="10" name="Title 1">
              <a:extLst>
                <a:ext uri="{FF2B5EF4-FFF2-40B4-BE49-F238E27FC236}">
                  <a16:creationId xmlns:a16="http://schemas.microsoft.com/office/drawing/2014/main" id="{AC2F6FE7-0BB2-634B-955E-D16F61B3E793}"/>
                </a:ext>
              </a:extLst>
            </p:cNvPr>
            <p:cNvSpPr txBox="1">
              <a:spLocks/>
            </p:cNvSpPr>
            <p:nvPr/>
          </p:nvSpPr>
          <p:spPr>
            <a:xfrm>
              <a:off x="1669292" y="5502714"/>
              <a:ext cx="8679915" cy="1748729"/>
            </a:xfrm>
            <a:prstGeom prst="rect">
              <a:avLst/>
            </a:prstGeom>
          </p:spPr>
          <p:txBody>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r"/>
              <a:r>
                <a:rPr lang="en-US" b="1" spc="0" dirty="0">
                  <a:solidFill>
                    <a:schemeClr val="bg1"/>
                  </a:solidFill>
                  <a:latin typeface="Arial" panose="020B0604020202020204" pitchFamily="34" charset="0"/>
                </a:rPr>
                <a:t>op </a:t>
              </a:r>
              <a:r>
                <a:rPr lang="en-US" b="1" spc="0" dirty="0" err="1">
                  <a:solidFill>
                    <a:schemeClr val="bg1"/>
                  </a:solidFill>
                  <a:latin typeface="Arial" panose="020B0604020202020204" pitchFamily="34" charset="0"/>
                </a:rPr>
                <a:t>straat</a:t>
              </a:r>
              <a:endParaRPr lang="en-US" b="1" spc="0" dirty="0">
                <a:solidFill>
                  <a:schemeClr val="bg1"/>
                </a:solidFill>
                <a:latin typeface="Arial" panose="020B0604020202020204" pitchFamily="34" charset="0"/>
              </a:endParaRPr>
            </a:p>
          </p:txBody>
        </p:sp>
      </p:grpSp>
      <p:sp>
        <p:nvSpPr>
          <p:cNvPr id="31" name="Subtitle 2">
            <a:extLst>
              <a:ext uri="{FF2B5EF4-FFF2-40B4-BE49-F238E27FC236}">
                <a16:creationId xmlns:a16="http://schemas.microsoft.com/office/drawing/2014/main" id="{1EC10CD7-4CBC-9F45-95D0-62E8B64123A7}"/>
              </a:ext>
            </a:extLst>
          </p:cNvPr>
          <p:cNvSpPr txBox="1">
            <a:spLocks/>
          </p:cNvSpPr>
          <p:nvPr/>
        </p:nvSpPr>
        <p:spPr>
          <a:xfrm>
            <a:off x="1848961" y="884540"/>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De </a:t>
            </a:r>
            <a:r>
              <a:rPr lang="en-US" b="1" dirty="0" err="1">
                <a:solidFill>
                  <a:schemeClr val="bg1"/>
                </a:solidFill>
                <a:latin typeface="Arial" panose="020B0604020202020204" pitchFamily="34" charset="0"/>
              </a:rPr>
              <a:t>oplossing</a:t>
            </a:r>
            <a:r>
              <a:rPr lang="en-US" b="1" dirty="0">
                <a:solidFill>
                  <a:schemeClr val="bg1"/>
                </a:solidFill>
                <a:latin typeface="Arial" panose="020B0604020202020204" pitchFamily="34" charset="0"/>
              </a:rPr>
              <a:t>:</a:t>
            </a:r>
          </a:p>
        </p:txBody>
      </p:sp>
      <p:sp>
        <p:nvSpPr>
          <p:cNvPr id="8" name="Subtitle 2">
            <a:extLst>
              <a:ext uri="{FF2B5EF4-FFF2-40B4-BE49-F238E27FC236}">
                <a16:creationId xmlns:a16="http://schemas.microsoft.com/office/drawing/2014/main" id="{4F429513-03D9-A54C-BB3A-72329B5BE61F}"/>
              </a:ext>
            </a:extLst>
          </p:cNvPr>
          <p:cNvSpPr txBox="1">
            <a:spLocks/>
          </p:cNvSpPr>
          <p:nvPr/>
        </p:nvSpPr>
        <p:spPr>
          <a:xfrm>
            <a:off x="1848961" y="5662486"/>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Wat </a:t>
            </a:r>
            <a:r>
              <a:rPr lang="en-US" b="1" dirty="0" err="1">
                <a:solidFill>
                  <a:schemeClr val="bg1"/>
                </a:solidFill>
                <a:latin typeface="Arial" panose="020B0604020202020204" pitchFamily="34" charset="0"/>
              </a:rPr>
              <a:t>er</a:t>
            </a:r>
            <a:r>
              <a:rPr lang="en-US" b="1" dirty="0">
                <a:solidFill>
                  <a:schemeClr val="bg1"/>
                </a:solidFill>
                <a:latin typeface="Arial" panose="020B0604020202020204" pitchFamily="34" charset="0"/>
              </a:rPr>
              <a:t> </a:t>
            </a:r>
            <a:r>
              <a:rPr lang="en-US" b="1" dirty="0" err="1">
                <a:solidFill>
                  <a:schemeClr val="bg1"/>
                </a:solidFill>
                <a:latin typeface="Arial" panose="020B0604020202020204" pitchFamily="34" charset="0"/>
              </a:rPr>
              <a:t>speelt</a:t>
            </a:r>
            <a:r>
              <a:rPr lang="en-US" b="1" dirty="0">
                <a:solidFill>
                  <a:schemeClr val="bg1"/>
                </a:solidFill>
                <a:latin typeface="Arial" panose="020B0604020202020204" pitchFamily="34" charset="0"/>
              </a:rPr>
              <a:t>…</a:t>
            </a:r>
          </a:p>
        </p:txBody>
      </p:sp>
    </p:spTree>
    <p:custDataLst>
      <p:tags r:id="rId1"/>
    </p:custDataLst>
    <p:extLst>
      <p:ext uri="{BB962C8B-B14F-4D97-AF65-F5344CB8AC3E}">
        <p14:creationId xmlns:p14="http://schemas.microsoft.com/office/powerpoint/2010/main" val="3422832530"/>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afterEffect">
                                  <p:stCondLst>
                                    <p:cond delay="0"/>
                                  </p:stCondLst>
                                  <p:childTnLst>
                                    <p:animMotion origin="layout" path="M 3.33333E-6 3.7037E-6 L 3.33333E-6 -0.68866 " pathEditMode="relative" rAng="0" ptsTypes="AA">
                                      <p:cBhvr>
                                        <p:cTn id="6" dur="1000" fill="hold"/>
                                        <p:tgtEl>
                                          <p:spTgt spid="7"/>
                                        </p:tgtEl>
                                        <p:attrNameLst>
                                          <p:attrName>ppt_x</p:attrName>
                                          <p:attrName>ppt_y</p:attrName>
                                        </p:attrNameLst>
                                      </p:cBhvr>
                                      <p:rCtr x="0" y="-34444"/>
                                    </p:animMotion>
                                  </p:childTnLst>
                                </p:cTn>
                              </p:par>
                              <p:par>
                                <p:cTn id="7" presetID="1" presetClass="exit" presetSubtype="0" fill="hold" grpId="0" nodeType="withEffect">
                                  <p:stCondLst>
                                    <p:cond delay="500"/>
                                  </p:stCondLst>
                                  <p:childTnLst>
                                    <p:set>
                                      <p:cBhvr>
                                        <p:cTn id="8" dur="1" fill="hold">
                                          <p:stCondLst>
                                            <p:cond delay="0"/>
                                          </p:stCondLst>
                                        </p:cTn>
                                        <p:tgtEl>
                                          <p:spTgt spid="8"/>
                                        </p:tgtEl>
                                        <p:attrNameLst>
                                          <p:attrName>style.visibility</p:attrName>
                                        </p:attrNameLst>
                                      </p:cBhvr>
                                      <p:to>
                                        <p:strVal val="hidden"/>
                                      </p:to>
                                    </p:set>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childTnLst>
                          </p:cTn>
                        </p:par>
                        <p:par>
                          <p:cTn id="13" fill="hold">
                            <p:stCondLst>
                              <p:cond delay="2000"/>
                            </p:stCondLst>
                            <p:childTnLst>
                              <p:par>
                                <p:cTn id="14" presetID="10" presetClass="entr" presetSubtype="0" fill="hold" grpId="0" nodeType="afterEffect">
                                  <p:stCondLst>
                                    <p:cond delay="100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3500"/>
                            </p:stCondLst>
                            <p:childTnLst>
                              <p:par>
                                <p:cTn id="18" presetID="10" presetClass="entr" presetSubtype="0" fill="hold" grpId="0" nodeType="afterEffect">
                                  <p:stCondLst>
                                    <p:cond delay="100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par>
                          <p:cTn id="21" fill="hold">
                            <p:stCondLst>
                              <p:cond delay="5000"/>
                            </p:stCondLst>
                            <p:childTnLst>
                              <p:par>
                                <p:cTn id="22" presetID="10" presetClass="entr" presetSubtype="0" fill="hold" grpId="0" nodeType="afterEffect">
                                  <p:stCondLst>
                                    <p:cond delay="100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par>
                          <p:cTn id="25" fill="hold">
                            <p:stCondLst>
                              <p:cond delay="6500"/>
                            </p:stCondLst>
                            <p:childTnLst>
                              <p:par>
                                <p:cTn id="26" presetID="10" presetClass="entr" presetSubtype="0" fill="hold" grpId="0" nodeType="afterEffect">
                                  <p:stCondLst>
                                    <p:cond delay="100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par>
                          <p:cTn id="29" fill="hold">
                            <p:stCondLst>
                              <p:cond delay="8000"/>
                            </p:stCondLst>
                            <p:childTnLst>
                              <p:par>
                                <p:cTn id="30" presetID="10" presetClass="entr" presetSubtype="0" fill="hold" grpId="0" nodeType="afterEffect">
                                  <p:stCondLst>
                                    <p:cond delay="100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par>
                          <p:cTn id="33" fill="hold">
                            <p:stCondLst>
                              <p:cond delay="9500"/>
                            </p:stCondLst>
                            <p:childTnLst>
                              <p:par>
                                <p:cTn id="34" presetID="10" presetClass="entr" presetSubtype="0" fill="hold" grpId="0" nodeType="afterEffect">
                                  <p:stCondLst>
                                    <p:cond delay="100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childTnLst>
                          </p:cTn>
                        </p:par>
                        <p:par>
                          <p:cTn id="37" fill="hold">
                            <p:stCondLst>
                              <p:cond delay="11000"/>
                            </p:stCondLst>
                            <p:childTnLst>
                              <p:par>
                                <p:cTn id="38" presetID="10" presetClass="entr" presetSubtype="0" fill="hold" grpId="0" nodeType="afterEffect">
                                  <p:stCondLst>
                                    <p:cond delay="100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500"/>
                                        <p:tgtEl>
                                          <p:spTgt spid="6">
                                            <p:txEl>
                                              <p:pRg st="6" end="6"/>
                                            </p:txEl>
                                          </p:spTgt>
                                        </p:tgtEl>
                                      </p:cBhvr>
                                    </p:animEffect>
                                  </p:childTnLst>
                                </p:cTn>
                              </p:par>
                            </p:childTnLst>
                          </p:cTn>
                        </p:par>
                        <p:par>
                          <p:cTn id="41" fill="hold">
                            <p:stCondLst>
                              <p:cond delay="12500"/>
                            </p:stCondLst>
                            <p:childTnLst>
                              <p:par>
                                <p:cTn id="42" presetID="10" presetClass="entr" presetSubtype="0" fill="hold" grpId="0" nodeType="afterEffect">
                                  <p:stCondLst>
                                    <p:cond delay="1000"/>
                                  </p:stCondLst>
                                  <p:childTnLst>
                                    <p:set>
                                      <p:cBhvr>
                                        <p:cTn id="43" dur="1" fill="hold">
                                          <p:stCondLst>
                                            <p:cond delay="0"/>
                                          </p:stCondLst>
                                        </p:cTn>
                                        <p:tgtEl>
                                          <p:spTgt spid="6">
                                            <p:txEl>
                                              <p:pRg st="7" end="7"/>
                                            </p:txEl>
                                          </p:spTgt>
                                        </p:tgtEl>
                                        <p:attrNameLst>
                                          <p:attrName>style.visibility</p:attrName>
                                        </p:attrNameLst>
                                      </p:cBhvr>
                                      <p:to>
                                        <p:strVal val="visible"/>
                                      </p:to>
                                    </p:set>
                                    <p:animEffect transition="in" filter="fade">
                                      <p:cBhvr>
                                        <p:cTn id="4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1A2740-EDF7-0D4D-8C66-A00CB38D05DB}"/>
              </a:ext>
            </a:extLst>
          </p:cNvPr>
          <p:cNvPicPr>
            <a:picLocks noChangeAspect="1"/>
          </p:cNvPicPr>
          <p:nvPr/>
        </p:nvPicPr>
        <p:blipFill>
          <a:blip r:embed="rId2">
            <a:duotone>
              <a:schemeClr val="accent1">
                <a:shade val="45000"/>
                <a:satMod val="135000"/>
              </a:schemeClr>
              <a:prstClr val="white"/>
            </a:duotone>
          </a:blip>
          <a:stretch>
            <a:fillRect/>
          </a:stretch>
        </p:blipFill>
        <p:spPr>
          <a:xfrm>
            <a:off x="-5826034" y="-166160"/>
            <a:ext cx="23957280" cy="7133946"/>
          </a:xfrm>
          <a:prstGeom prst="rect">
            <a:avLst/>
          </a:prstGeom>
        </p:spPr>
      </p:pic>
      <p:pic>
        <p:nvPicPr>
          <p:cNvPr id="11" name="Picture 10">
            <a:extLst>
              <a:ext uri="{FF2B5EF4-FFF2-40B4-BE49-F238E27FC236}">
                <a16:creationId xmlns:a16="http://schemas.microsoft.com/office/drawing/2014/main" id="{91600DE8-5571-3245-B5D1-8AFEDA02D5B0}"/>
              </a:ext>
            </a:extLst>
          </p:cNvPr>
          <p:cNvPicPr>
            <a:picLocks noChangeAspect="1"/>
          </p:cNvPicPr>
          <p:nvPr/>
        </p:nvPicPr>
        <p:blipFill>
          <a:blip r:embed="rId3"/>
          <a:stretch>
            <a:fillRect/>
          </a:stretch>
        </p:blipFill>
        <p:spPr>
          <a:xfrm>
            <a:off x="-1342754" y="2781737"/>
            <a:ext cx="6332765" cy="4076263"/>
          </a:xfrm>
          <a:prstGeom prst="rect">
            <a:avLst/>
          </a:prstGeom>
        </p:spPr>
      </p:pic>
      <p:pic>
        <p:nvPicPr>
          <p:cNvPr id="13" name="Picture 12">
            <a:extLst>
              <a:ext uri="{FF2B5EF4-FFF2-40B4-BE49-F238E27FC236}">
                <a16:creationId xmlns:a16="http://schemas.microsoft.com/office/drawing/2014/main" id="{6EB2AED8-9FDF-BB4F-B707-C80A11E93DF6}"/>
              </a:ext>
            </a:extLst>
          </p:cNvPr>
          <p:cNvPicPr>
            <a:picLocks noChangeAspect="1"/>
          </p:cNvPicPr>
          <p:nvPr/>
        </p:nvPicPr>
        <p:blipFill>
          <a:blip r:embed="rId4"/>
          <a:stretch>
            <a:fillRect/>
          </a:stretch>
        </p:blipFill>
        <p:spPr>
          <a:xfrm>
            <a:off x="8415745" y="2664823"/>
            <a:ext cx="6289766" cy="4193177"/>
          </a:xfrm>
          <a:prstGeom prst="rect">
            <a:avLst/>
          </a:prstGeom>
        </p:spPr>
      </p:pic>
      <p:pic>
        <p:nvPicPr>
          <p:cNvPr id="15" name="Picture 14">
            <a:extLst>
              <a:ext uri="{FF2B5EF4-FFF2-40B4-BE49-F238E27FC236}">
                <a16:creationId xmlns:a16="http://schemas.microsoft.com/office/drawing/2014/main" id="{5D48AB9F-1BAE-764B-8A42-D4FCE5EB2219}"/>
              </a:ext>
            </a:extLst>
          </p:cNvPr>
          <p:cNvPicPr>
            <a:picLocks noChangeAspect="1"/>
          </p:cNvPicPr>
          <p:nvPr/>
        </p:nvPicPr>
        <p:blipFill>
          <a:blip r:embed="rId5"/>
          <a:stretch>
            <a:fillRect/>
          </a:stretch>
        </p:blipFill>
        <p:spPr>
          <a:xfrm rot="20996771">
            <a:off x="-676227" y="-18289222"/>
            <a:ext cx="8040649" cy="26630364"/>
          </a:xfrm>
          <a:prstGeom prst="rect">
            <a:avLst/>
          </a:prstGeom>
        </p:spPr>
      </p:pic>
      <p:sp>
        <p:nvSpPr>
          <p:cNvPr id="2" name="Cloud 1">
            <a:extLst>
              <a:ext uri="{FF2B5EF4-FFF2-40B4-BE49-F238E27FC236}">
                <a16:creationId xmlns:a16="http://schemas.microsoft.com/office/drawing/2014/main" id="{E1146019-F458-2C43-87D1-C08712B85507}"/>
              </a:ext>
            </a:extLst>
          </p:cNvPr>
          <p:cNvSpPr/>
          <p:nvPr/>
        </p:nvSpPr>
        <p:spPr>
          <a:xfrm>
            <a:off x="2438400" y="2781738"/>
            <a:ext cx="5576047" cy="3296334"/>
          </a:xfrm>
          <a:prstGeom prst="cloud">
            <a:avLst/>
          </a:prstGeom>
          <a:solidFill>
            <a:schemeClr val="bg1">
              <a:alpha val="76000"/>
            </a:schemeClr>
          </a:solidFill>
          <a:ln w="76200">
            <a:solidFill>
              <a:schemeClr val="tx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3" name="TextBox 2">
            <a:extLst>
              <a:ext uri="{FF2B5EF4-FFF2-40B4-BE49-F238E27FC236}">
                <a16:creationId xmlns:a16="http://schemas.microsoft.com/office/drawing/2014/main" id="{1CE0B270-F073-B44D-98A1-2AD650A0BB41}"/>
              </a:ext>
            </a:extLst>
          </p:cNvPr>
          <p:cNvSpPr txBox="1"/>
          <p:nvPr/>
        </p:nvSpPr>
        <p:spPr>
          <a:xfrm>
            <a:off x="4087906" y="3531441"/>
            <a:ext cx="4016188" cy="1569660"/>
          </a:xfrm>
          <a:prstGeom prst="rect">
            <a:avLst/>
          </a:prstGeom>
          <a:noFill/>
        </p:spPr>
        <p:txBody>
          <a:bodyPr wrap="square" rtlCol="0">
            <a:spAutoFit/>
          </a:bodyPr>
          <a:lstStyle/>
          <a:p>
            <a:r>
              <a:rPr lang="en-US" sz="9600" b="1" dirty="0">
                <a:solidFill>
                  <a:schemeClr val="accent5">
                    <a:lumMod val="75000"/>
                  </a:schemeClr>
                </a:solidFill>
                <a:latin typeface="Arial" panose="020B0604020202020204" pitchFamily="34" charset="0"/>
              </a:rPr>
              <a:t>???</a:t>
            </a:r>
          </a:p>
        </p:txBody>
      </p:sp>
    </p:spTree>
    <p:extLst>
      <p:ext uri="{BB962C8B-B14F-4D97-AF65-F5344CB8AC3E}">
        <p14:creationId xmlns:p14="http://schemas.microsoft.com/office/powerpoint/2010/main" val="296877506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53" presetClass="entr" presetSubtype="52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0" fill="hold"/>
                                        <p:tgtEl>
                                          <p:spTgt spid="15"/>
                                        </p:tgtEl>
                                        <p:attrNameLst>
                                          <p:attrName>ppt_w</p:attrName>
                                        </p:attrNameLst>
                                      </p:cBhvr>
                                      <p:tavLst>
                                        <p:tav tm="0">
                                          <p:val>
                                            <p:fltVal val="0"/>
                                          </p:val>
                                        </p:tav>
                                        <p:tav tm="100000">
                                          <p:val>
                                            <p:strVal val="#ppt_w"/>
                                          </p:val>
                                        </p:tav>
                                      </p:tavLst>
                                    </p:anim>
                                    <p:anim calcmode="lin" valueType="num">
                                      <p:cBhvr>
                                        <p:cTn id="24" dur="5000" fill="hold"/>
                                        <p:tgtEl>
                                          <p:spTgt spid="15"/>
                                        </p:tgtEl>
                                        <p:attrNameLst>
                                          <p:attrName>ppt_h</p:attrName>
                                        </p:attrNameLst>
                                      </p:cBhvr>
                                      <p:tavLst>
                                        <p:tav tm="0">
                                          <p:val>
                                            <p:fltVal val="0"/>
                                          </p:val>
                                        </p:tav>
                                        <p:tav tm="100000">
                                          <p:val>
                                            <p:strVal val="#ppt_h"/>
                                          </p:val>
                                        </p:tav>
                                      </p:tavLst>
                                    </p:anim>
                                    <p:animEffect transition="in" filter="fade">
                                      <p:cBhvr>
                                        <p:cTn id="25" dur="5000"/>
                                        <p:tgtEl>
                                          <p:spTgt spid="15"/>
                                        </p:tgtEl>
                                      </p:cBhvr>
                                    </p:animEffect>
                                    <p:anim calcmode="lin" valueType="num">
                                      <p:cBhvr>
                                        <p:cTn id="26" dur="5000" fill="hold"/>
                                        <p:tgtEl>
                                          <p:spTgt spid="15"/>
                                        </p:tgtEl>
                                        <p:attrNameLst>
                                          <p:attrName>ppt_x</p:attrName>
                                        </p:attrNameLst>
                                      </p:cBhvr>
                                      <p:tavLst>
                                        <p:tav tm="0">
                                          <p:val>
                                            <p:fltVal val="0.5"/>
                                          </p:val>
                                        </p:tav>
                                        <p:tav tm="100000">
                                          <p:val>
                                            <p:strVal val="#ppt_x"/>
                                          </p:val>
                                        </p:tav>
                                      </p:tavLst>
                                    </p:anim>
                                    <p:anim calcmode="lin" valueType="num">
                                      <p:cBhvr>
                                        <p:cTn id="27" dur="5000" fill="hold"/>
                                        <p:tgtEl>
                                          <p:spTgt spid="15"/>
                                        </p:tgtEl>
                                        <p:attrNameLst>
                                          <p:attrName>ppt_y</p:attrName>
                                        </p:attrNameLst>
                                      </p:cBhvr>
                                      <p:tavLst>
                                        <p:tav tm="0">
                                          <p:val>
                                            <p:fltVal val="0.5"/>
                                          </p:val>
                                        </p:tav>
                                        <p:tav tm="100000">
                                          <p:val>
                                            <p:strVal val="#ppt_y"/>
                                          </p:val>
                                        </p:tav>
                                      </p:tavLst>
                                    </p:anim>
                                  </p:childTnLst>
                                </p:cTn>
                              </p:par>
                            </p:childTnLst>
                          </p:cTn>
                        </p:par>
                        <p:par>
                          <p:cTn id="28" fill="hold">
                            <p:stCondLst>
                              <p:cond delay="7000"/>
                            </p:stCondLst>
                            <p:childTnLst>
                              <p:par>
                                <p:cTn id="29" presetID="10"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childTnLst>
                          </p:cTn>
                        </p:par>
                        <p:par>
                          <p:cTn id="32" fill="hold">
                            <p:stCondLst>
                              <p:cond delay="8000"/>
                            </p:stCondLst>
                            <p:childTnLst>
                              <p:par>
                                <p:cTn id="33" presetID="10"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207D38-6BA7-B74D-A9FF-37A3931382E2}"/>
              </a:ext>
            </a:extLst>
          </p:cNvPr>
          <p:cNvGrpSpPr/>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783282E4-F0E1-5042-AC2B-81FC2EDE851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3FE5F29-F1CE-7C48-8579-586FD78BDA0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208C25-6BF9-CD49-8929-45A09C59A660}"/>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915075B-767D-734F-BB48-63E3417466E5}"/>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12D5DF4A-AAC9-AA4B-BBAB-B632B81AA37F}"/>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2551AB5F-1E8A-E74A-9467-F41D55830726}"/>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655C6A-99F9-C549-BB3F-AB384F83AFF0}"/>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AAC0B77-9B70-6C4A-A78F-FA716F46756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30ABB067-C6AC-664C-9AB7-C5BE8967E96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3D6441F-48FF-B449-9055-F9DEC2DCA235}"/>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0B52D66C-455E-D047-BD3A-AA6150D89CD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726228C-72CE-D54E-82AE-B8E49E63CC57}"/>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751A0F-3425-8D4A-822F-ECD7085CF793}"/>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815307FC-0196-7E46-A380-FC1F435C92A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CDE3443-2E85-6B42-93D3-FC00E47CE752}"/>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4E5F4946-B9C6-2943-816A-932EF9EE0631}"/>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CC6A8D3-1942-A149-BD09-0C199D0835FB}"/>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7519D63-DEB7-694B-AC73-B13C4A46A328}"/>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0116B5F-BE6F-7D43-9706-804F92F3BEA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sp>
        <p:nvSpPr>
          <p:cNvPr id="2" name="Rectangle 1">
            <a:extLst>
              <a:ext uri="{FF2B5EF4-FFF2-40B4-BE49-F238E27FC236}">
                <a16:creationId xmlns:a16="http://schemas.microsoft.com/office/drawing/2014/main" id="{1445F621-6E23-6342-9671-0024F1AF9B34}"/>
              </a:ext>
            </a:extLst>
          </p:cNvPr>
          <p:cNvSpPr/>
          <p:nvPr/>
        </p:nvSpPr>
        <p:spPr>
          <a:xfrm>
            <a:off x="1652186" y="538611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nvGrpSpPr>
          <p:cNvPr id="3" name="Group 2">
            <a:extLst>
              <a:ext uri="{FF2B5EF4-FFF2-40B4-BE49-F238E27FC236}">
                <a16:creationId xmlns:a16="http://schemas.microsoft.com/office/drawing/2014/main" id="{A84B8A70-FBCC-624A-825A-0C9FEC961D4E}"/>
              </a:ext>
            </a:extLst>
          </p:cNvPr>
          <p:cNvGrpSpPr/>
          <p:nvPr/>
        </p:nvGrpSpPr>
        <p:grpSpPr>
          <a:xfrm>
            <a:off x="1669292" y="569550"/>
            <a:ext cx="8845667" cy="4658730"/>
            <a:chOff x="1669294" y="1005686"/>
            <a:chExt cx="8845667" cy="4658730"/>
          </a:xfrm>
        </p:grpSpPr>
        <p:sp>
          <p:nvSpPr>
            <p:cNvPr id="4" name="Isosceles Triangle 39">
              <a:extLst>
                <a:ext uri="{FF2B5EF4-FFF2-40B4-BE49-F238E27FC236}">
                  <a16:creationId xmlns:a16="http://schemas.microsoft.com/office/drawing/2014/main" id="{3C5314CC-F55E-FB45-AA79-07F5B47BA9C6}"/>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0F2DFAA-67E1-6D41-B7DE-C73038799F60}"/>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6" name="Rectangle 5">
            <a:extLst>
              <a:ext uri="{FF2B5EF4-FFF2-40B4-BE49-F238E27FC236}">
                <a16:creationId xmlns:a16="http://schemas.microsoft.com/office/drawing/2014/main" id="{9CDE3095-898E-254C-9BE8-D77EEB6C852A}"/>
              </a:ext>
            </a:extLst>
          </p:cNvPr>
          <p:cNvSpPr/>
          <p:nvPr/>
        </p:nvSpPr>
        <p:spPr>
          <a:xfrm>
            <a:off x="2092410" y="981062"/>
            <a:ext cx="7928415" cy="3662541"/>
          </a:xfrm>
          <a:prstGeom prst="rect">
            <a:avLst/>
          </a:prstGeom>
        </p:spPr>
        <p:txBody>
          <a:bodyPr wrap="square">
            <a:spAutoFit/>
          </a:bodyPr>
          <a:lstStyle/>
          <a:p>
            <a:pPr marL="342900" lvl="0" indent="-342900">
              <a:spcAft>
                <a:spcPts val="1200"/>
              </a:spcAft>
              <a:buFont typeface="+mj-lt"/>
              <a:buAutoNum type="arabicPeriod"/>
            </a:pPr>
            <a:r>
              <a:rPr lang="nl-NL" b="1" dirty="0">
                <a:latin typeface="Arial" panose="020B0604020202020204" pitchFamily="34" charset="0"/>
              </a:rPr>
              <a:t>De letters op de producten zijn erg klein</a:t>
            </a:r>
            <a:endParaRPr lang="en-US" b="1" dirty="0">
              <a:latin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rPr>
              <a:t>De schittering van het licht zorgt dat ik niet alles kan zien</a:t>
            </a:r>
            <a:endParaRPr lang="en-US" b="1" dirty="0">
              <a:latin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rPr>
              <a:t>Artikelen staan te hoog of te laag, daar kan ik niet bij, </a:t>
            </a:r>
            <a:br>
              <a:rPr lang="nl-NL" b="1" dirty="0">
                <a:latin typeface="Arial" panose="020B0604020202020204" pitchFamily="34" charset="0"/>
              </a:rPr>
            </a:br>
            <a:r>
              <a:rPr lang="nl-NL" b="1" dirty="0">
                <a:latin typeface="Arial" panose="020B0604020202020204" pitchFamily="34" charset="0"/>
              </a:rPr>
              <a:t>de dure staan in het midden</a:t>
            </a:r>
            <a:endParaRPr lang="en-US" b="1" dirty="0">
              <a:latin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rPr>
              <a:t>Ik begrijp de dingen langzamer</a:t>
            </a:r>
            <a:endParaRPr lang="en-US" b="1" dirty="0">
              <a:latin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rPr>
              <a:t>Ik kan met mijn </a:t>
            </a:r>
            <a:r>
              <a:rPr lang="nl-NL" b="1" dirty="0" err="1">
                <a:latin typeface="Arial" panose="020B0604020202020204" pitchFamily="34" charset="0"/>
              </a:rPr>
              <a:t>scootmobiel</a:t>
            </a:r>
            <a:r>
              <a:rPr lang="nl-NL" b="1" dirty="0">
                <a:latin typeface="Arial" panose="020B0604020202020204" pitchFamily="34" charset="0"/>
              </a:rPr>
              <a:t> niet door de gangen</a:t>
            </a:r>
            <a:endParaRPr lang="en-US" b="1" dirty="0">
              <a:latin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rPr>
              <a:t>De op- en afstappen in de supermarkt zijn te hoog</a:t>
            </a:r>
            <a:endParaRPr lang="en-US" b="1" dirty="0">
              <a:latin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rPr>
              <a:t>De deuropeningen zijn te smal voor mij</a:t>
            </a:r>
            <a:endParaRPr lang="en-US" b="1" dirty="0">
              <a:latin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rPr>
              <a:t>Ik word niet geholpen, mensen zijn bang voor mij</a:t>
            </a:r>
            <a:endParaRPr lang="en-US" b="1" dirty="0">
              <a:latin typeface="Arial" panose="020B0604020202020204" pitchFamily="34" charset="0"/>
            </a:endParaRPr>
          </a:p>
        </p:txBody>
      </p:sp>
      <p:sp>
        <p:nvSpPr>
          <p:cNvPr id="8" name="Subtitle 2">
            <a:extLst>
              <a:ext uri="{FF2B5EF4-FFF2-40B4-BE49-F238E27FC236}">
                <a16:creationId xmlns:a16="http://schemas.microsoft.com/office/drawing/2014/main" id="{4F429513-03D9-A54C-BB3A-72329B5BE61F}"/>
              </a:ext>
            </a:extLst>
          </p:cNvPr>
          <p:cNvSpPr txBox="1">
            <a:spLocks/>
          </p:cNvSpPr>
          <p:nvPr/>
        </p:nvSpPr>
        <p:spPr>
          <a:xfrm>
            <a:off x="1848961" y="5662486"/>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Wat </a:t>
            </a:r>
            <a:r>
              <a:rPr lang="en-US" b="1" dirty="0" err="1">
                <a:solidFill>
                  <a:schemeClr val="bg1"/>
                </a:solidFill>
                <a:latin typeface="Arial" panose="020B0604020202020204" pitchFamily="34" charset="0"/>
              </a:rPr>
              <a:t>er</a:t>
            </a:r>
            <a:r>
              <a:rPr lang="en-US" b="1" dirty="0">
                <a:solidFill>
                  <a:schemeClr val="bg1"/>
                </a:solidFill>
                <a:latin typeface="Arial" panose="020B0604020202020204" pitchFamily="34" charset="0"/>
              </a:rPr>
              <a:t> </a:t>
            </a:r>
            <a:r>
              <a:rPr lang="en-US" b="1" dirty="0" err="1">
                <a:solidFill>
                  <a:schemeClr val="bg1"/>
                </a:solidFill>
                <a:latin typeface="Arial" panose="020B0604020202020204" pitchFamily="34" charset="0"/>
              </a:rPr>
              <a:t>speelt</a:t>
            </a:r>
            <a:r>
              <a:rPr lang="en-US" b="1" dirty="0">
                <a:solidFill>
                  <a:schemeClr val="bg1"/>
                </a:solidFill>
                <a:latin typeface="Arial" panose="020B0604020202020204" pitchFamily="34" charset="0"/>
              </a:rPr>
              <a:t>…</a:t>
            </a:r>
          </a:p>
        </p:txBody>
      </p:sp>
      <p:sp>
        <p:nvSpPr>
          <p:cNvPr id="10" name="Title 1">
            <a:extLst>
              <a:ext uri="{FF2B5EF4-FFF2-40B4-BE49-F238E27FC236}">
                <a16:creationId xmlns:a16="http://schemas.microsoft.com/office/drawing/2014/main" id="{AC2F6FE7-0BB2-634B-955E-D16F61B3E793}"/>
              </a:ext>
            </a:extLst>
          </p:cNvPr>
          <p:cNvSpPr txBox="1">
            <a:spLocks/>
          </p:cNvSpPr>
          <p:nvPr/>
        </p:nvSpPr>
        <p:spPr>
          <a:xfrm>
            <a:off x="1669292" y="5502714"/>
            <a:ext cx="8679915" cy="1748729"/>
          </a:xfrm>
          <a:prstGeom prst="rect">
            <a:avLst/>
          </a:prstGeom>
        </p:spPr>
        <p:txBody>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r"/>
            <a:r>
              <a:rPr lang="en-US" b="1" spc="0" dirty="0">
                <a:solidFill>
                  <a:schemeClr val="bg1"/>
                </a:solidFill>
                <a:latin typeface="Arial" panose="020B0604020202020204" pitchFamily="34" charset="0"/>
              </a:rPr>
              <a:t>de </a:t>
            </a:r>
            <a:r>
              <a:rPr lang="en-US" b="1" spc="0" dirty="0" err="1">
                <a:solidFill>
                  <a:schemeClr val="bg1"/>
                </a:solidFill>
                <a:latin typeface="Arial" panose="020B0604020202020204" pitchFamily="34" charset="0"/>
              </a:rPr>
              <a:t>supermarkt</a:t>
            </a:r>
            <a:endParaRPr lang="en-US" b="1" spc="0" dirty="0">
              <a:solidFill>
                <a:schemeClr val="bg1"/>
              </a:solidFill>
              <a:latin typeface="Arial" panose="020B0604020202020204" pitchFamily="34" charset="0"/>
            </a:endParaRPr>
          </a:p>
        </p:txBody>
      </p:sp>
    </p:spTree>
    <p:extLst>
      <p:ext uri="{BB962C8B-B14F-4D97-AF65-F5344CB8AC3E}">
        <p14:creationId xmlns:p14="http://schemas.microsoft.com/office/powerpoint/2010/main" val="1945848440"/>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1500"/>
                            </p:stCondLst>
                            <p:childTnLst>
                              <p:par>
                                <p:cTn id="12" presetID="10" presetClass="entr" presetSubtype="0" fill="hold" grpId="0" nodeType="afterEffect">
                                  <p:stCondLst>
                                    <p:cond delay="100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3000"/>
                            </p:stCondLst>
                            <p:childTnLst>
                              <p:par>
                                <p:cTn id="16" presetID="10" presetClass="entr" presetSubtype="0" fill="hold" grpId="0" nodeType="afterEffect">
                                  <p:stCondLst>
                                    <p:cond delay="10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par>
                          <p:cTn id="19" fill="hold">
                            <p:stCondLst>
                              <p:cond delay="4500"/>
                            </p:stCondLst>
                            <p:childTnLst>
                              <p:par>
                                <p:cTn id="20" presetID="10" presetClass="entr" presetSubtype="0" fill="hold" grpId="0" nodeType="afterEffect">
                                  <p:stCondLst>
                                    <p:cond delay="100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par>
                          <p:cTn id="23" fill="hold">
                            <p:stCondLst>
                              <p:cond delay="6000"/>
                            </p:stCondLst>
                            <p:childTnLst>
                              <p:par>
                                <p:cTn id="24" presetID="10" presetClass="entr" presetSubtype="0" fill="hold" grpId="0" nodeType="afterEffect">
                                  <p:stCondLst>
                                    <p:cond delay="100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par>
                          <p:cTn id="27" fill="hold">
                            <p:stCondLst>
                              <p:cond delay="7500"/>
                            </p:stCondLst>
                            <p:childTnLst>
                              <p:par>
                                <p:cTn id="28" presetID="10" presetClass="entr" presetSubtype="0" fill="hold" grpId="0" nodeType="afterEffect">
                                  <p:stCondLst>
                                    <p:cond delay="100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childTnLst>
                          </p:cTn>
                        </p:par>
                        <p:par>
                          <p:cTn id="31" fill="hold">
                            <p:stCondLst>
                              <p:cond delay="9000"/>
                            </p:stCondLst>
                            <p:childTnLst>
                              <p:par>
                                <p:cTn id="32" presetID="10" presetClass="entr" presetSubtype="0" fill="hold" grpId="0" nodeType="afterEffect">
                                  <p:stCondLst>
                                    <p:cond delay="100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500"/>
                                        <p:tgtEl>
                                          <p:spTgt spid="6">
                                            <p:txEl>
                                              <p:pRg st="5" end="5"/>
                                            </p:txEl>
                                          </p:spTgt>
                                        </p:tgtEl>
                                      </p:cBhvr>
                                    </p:animEffect>
                                  </p:childTnLst>
                                </p:cTn>
                              </p:par>
                            </p:childTnLst>
                          </p:cTn>
                        </p:par>
                        <p:par>
                          <p:cTn id="35" fill="hold">
                            <p:stCondLst>
                              <p:cond delay="10500"/>
                            </p:stCondLst>
                            <p:childTnLst>
                              <p:par>
                                <p:cTn id="36" presetID="10" presetClass="entr" presetSubtype="0" fill="hold" grpId="0" nodeType="afterEffect">
                                  <p:stCondLst>
                                    <p:cond delay="100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fade">
                                      <p:cBhvr>
                                        <p:cTn id="38" dur="500"/>
                                        <p:tgtEl>
                                          <p:spTgt spid="6">
                                            <p:txEl>
                                              <p:pRg st="6" end="6"/>
                                            </p:txEl>
                                          </p:spTgt>
                                        </p:tgtEl>
                                      </p:cBhvr>
                                    </p:animEffect>
                                  </p:childTnLst>
                                </p:cTn>
                              </p:par>
                            </p:childTnLst>
                          </p:cTn>
                        </p:par>
                        <p:par>
                          <p:cTn id="39" fill="hold">
                            <p:stCondLst>
                              <p:cond delay="12000"/>
                            </p:stCondLst>
                            <p:childTnLst>
                              <p:par>
                                <p:cTn id="40" presetID="10" presetClass="entr" presetSubtype="0" fill="hold" grpId="0" nodeType="afterEffect">
                                  <p:stCondLst>
                                    <p:cond delay="100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par>
                          <p:cTn id="43" fill="hold">
                            <p:stCondLst>
                              <p:cond delay="13500"/>
                            </p:stCondLst>
                            <p:childTnLst>
                              <p:par>
                                <p:cTn id="44" presetID="10" presetClass="exit" presetSubtype="0" fill="hold" nodeType="afterEffect">
                                  <p:stCondLst>
                                    <p:cond delay="4000"/>
                                  </p:stCondLst>
                                  <p:childTnLst>
                                    <p:animEffect transition="out" filter="fade">
                                      <p:cBhvr>
                                        <p:cTn id="45" dur="1000"/>
                                        <p:tgtEl>
                                          <p:spTgt spid="3"/>
                                        </p:tgtEl>
                                      </p:cBhvr>
                                    </p:animEffect>
                                    <p:set>
                                      <p:cBhvr>
                                        <p:cTn id="46" dur="1" fill="hold">
                                          <p:stCondLst>
                                            <p:cond delay="999"/>
                                          </p:stCondLst>
                                        </p:cTn>
                                        <p:tgtEl>
                                          <p:spTgt spid="3"/>
                                        </p:tgtEl>
                                        <p:attrNameLst>
                                          <p:attrName>style.visibility</p:attrName>
                                        </p:attrNameLst>
                                      </p:cBhvr>
                                      <p:to>
                                        <p:strVal val="hidden"/>
                                      </p:to>
                                    </p:set>
                                  </p:childTnLst>
                                </p:cTn>
                              </p:par>
                              <p:par>
                                <p:cTn id="47" presetID="10" presetClass="exit" presetSubtype="0" fill="hold" grpId="1" nodeType="withEffect">
                                  <p:stCondLst>
                                    <p:cond delay="3500"/>
                                  </p:stCondLst>
                                  <p:childTnLst>
                                    <p:animEffect transition="out" filter="fade">
                                      <p:cBhvr>
                                        <p:cTn id="48" dur="1000"/>
                                        <p:tgtEl>
                                          <p:spTgt spid="6">
                                            <p:txEl>
                                              <p:pRg st="0" end="0"/>
                                            </p:txEl>
                                          </p:spTgt>
                                        </p:tgtEl>
                                      </p:cBhvr>
                                    </p:animEffect>
                                    <p:set>
                                      <p:cBhvr>
                                        <p:cTn id="49" dur="1" fill="hold">
                                          <p:stCondLst>
                                            <p:cond delay="999"/>
                                          </p:stCondLst>
                                        </p:cTn>
                                        <p:tgtEl>
                                          <p:spTgt spid="6">
                                            <p:txEl>
                                              <p:pRg st="0" end="0"/>
                                            </p:txEl>
                                          </p:spTgt>
                                        </p:tgtEl>
                                        <p:attrNameLst>
                                          <p:attrName>style.visibility</p:attrName>
                                        </p:attrNameLst>
                                      </p:cBhvr>
                                      <p:to>
                                        <p:strVal val="hidden"/>
                                      </p:to>
                                    </p:set>
                                  </p:childTnLst>
                                </p:cTn>
                              </p:par>
                              <p:par>
                                <p:cTn id="50" presetID="10" presetClass="exit" presetSubtype="0" fill="hold" grpId="1" nodeType="withEffect">
                                  <p:stCondLst>
                                    <p:cond delay="3500"/>
                                  </p:stCondLst>
                                  <p:childTnLst>
                                    <p:animEffect transition="out" filter="fade">
                                      <p:cBhvr>
                                        <p:cTn id="51" dur="1000"/>
                                        <p:tgtEl>
                                          <p:spTgt spid="6">
                                            <p:txEl>
                                              <p:pRg st="1" end="1"/>
                                            </p:txEl>
                                          </p:spTgt>
                                        </p:tgtEl>
                                      </p:cBhvr>
                                    </p:animEffect>
                                    <p:set>
                                      <p:cBhvr>
                                        <p:cTn id="52" dur="1" fill="hold">
                                          <p:stCondLst>
                                            <p:cond delay="999"/>
                                          </p:stCondLst>
                                        </p:cTn>
                                        <p:tgtEl>
                                          <p:spTgt spid="6">
                                            <p:txEl>
                                              <p:pRg st="1" end="1"/>
                                            </p:txEl>
                                          </p:spTgt>
                                        </p:tgtEl>
                                        <p:attrNameLst>
                                          <p:attrName>style.visibility</p:attrName>
                                        </p:attrNameLst>
                                      </p:cBhvr>
                                      <p:to>
                                        <p:strVal val="hidden"/>
                                      </p:to>
                                    </p:set>
                                  </p:childTnLst>
                                </p:cTn>
                              </p:par>
                              <p:par>
                                <p:cTn id="53" presetID="10" presetClass="exit" presetSubtype="0" fill="hold" grpId="1" nodeType="withEffect">
                                  <p:stCondLst>
                                    <p:cond delay="3500"/>
                                  </p:stCondLst>
                                  <p:childTnLst>
                                    <p:animEffect transition="out" filter="fade">
                                      <p:cBhvr>
                                        <p:cTn id="54" dur="1000"/>
                                        <p:tgtEl>
                                          <p:spTgt spid="6">
                                            <p:txEl>
                                              <p:pRg st="2" end="2"/>
                                            </p:txEl>
                                          </p:spTgt>
                                        </p:tgtEl>
                                      </p:cBhvr>
                                    </p:animEffect>
                                    <p:set>
                                      <p:cBhvr>
                                        <p:cTn id="55" dur="1" fill="hold">
                                          <p:stCondLst>
                                            <p:cond delay="999"/>
                                          </p:stCondLst>
                                        </p:cTn>
                                        <p:tgtEl>
                                          <p:spTgt spid="6">
                                            <p:txEl>
                                              <p:pRg st="2" end="2"/>
                                            </p:txEl>
                                          </p:spTgt>
                                        </p:tgtEl>
                                        <p:attrNameLst>
                                          <p:attrName>style.visibility</p:attrName>
                                        </p:attrNameLst>
                                      </p:cBhvr>
                                      <p:to>
                                        <p:strVal val="hidden"/>
                                      </p:to>
                                    </p:set>
                                  </p:childTnLst>
                                </p:cTn>
                              </p:par>
                              <p:par>
                                <p:cTn id="56" presetID="10" presetClass="exit" presetSubtype="0" fill="hold" grpId="1" nodeType="withEffect">
                                  <p:stCondLst>
                                    <p:cond delay="3500"/>
                                  </p:stCondLst>
                                  <p:childTnLst>
                                    <p:animEffect transition="out" filter="fade">
                                      <p:cBhvr>
                                        <p:cTn id="57" dur="1000"/>
                                        <p:tgtEl>
                                          <p:spTgt spid="6">
                                            <p:txEl>
                                              <p:pRg st="3" end="3"/>
                                            </p:txEl>
                                          </p:spTgt>
                                        </p:tgtEl>
                                      </p:cBhvr>
                                    </p:animEffect>
                                    <p:set>
                                      <p:cBhvr>
                                        <p:cTn id="58" dur="1" fill="hold">
                                          <p:stCondLst>
                                            <p:cond delay="999"/>
                                          </p:stCondLst>
                                        </p:cTn>
                                        <p:tgtEl>
                                          <p:spTgt spid="6">
                                            <p:txEl>
                                              <p:pRg st="3" end="3"/>
                                            </p:txEl>
                                          </p:spTgt>
                                        </p:tgtEl>
                                        <p:attrNameLst>
                                          <p:attrName>style.visibility</p:attrName>
                                        </p:attrNameLst>
                                      </p:cBhvr>
                                      <p:to>
                                        <p:strVal val="hidden"/>
                                      </p:to>
                                    </p:set>
                                  </p:childTnLst>
                                </p:cTn>
                              </p:par>
                              <p:par>
                                <p:cTn id="59" presetID="10" presetClass="exit" presetSubtype="0" fill="hold" grpId="1" nodeType="withEffect">
                                  <p:stCondLst>
                                    <p:cond delay="3500"/>
                                  </p:stCondLst>
                                  <p:childTnLst>
                                    <p:animEffect transition="out" filter="fade">
                                      <p:cBhvr>
                                        <p:cTn id="60" dur="1000"/>
                                        <p:tgtEl>
                                          <p:spTgt spid="6">
                                            <p:txEl>
                                              <p:pRg st="4" end="4"/>
                                            </p:txEl>
                                          </p:spTgt>
                                        </p:tgtEl>
                                      </p:cBhvr>
                                    </p:animEffect>
                                    <p:set>
                                      <p:cBhvr>
                                        <p:cTn id="61" dur="1" fill="hold">
                                          <p:stCondLst>
                                            <p:cond delay="999"/>
                                          </p:stCondLst>
                                        </p:cTn>
                                        <p:tgtEl>
                                          <p:spTgt spid="6">
                                            <p:txEl>
                                              <p:pRg st="4" end="4"/>
                                            </p:txEl>
                                          </p:spTgt>
                                        </p:tgtEl>
                                        <p:attrNameLst>
                                          <p:attrName>style.visibility</p:attrName>
                                        </p:attrNameLst>
                                      </p:cBhvr>
                                      <p:to>
                                        <p:strVal val="hidden"/>
                                      </p:to>
                                    </p:set>
                                  </p:childTnLst>
                                </p:cTn>
                              </p:par>
                              <p:par>
                                <p:cTn id="62" presetID="10" presetClass="exit" presetSubtype="0" fill="hold" grpId="1" nodeType="withEffect">
                                  <p:stCondLst>
                                    <p:cond delay="3500"/>
                                  </p:stCondLst>
                                  <p:childTnLst>
                                    <p:animEffect transition="out" filter="fade">
                                      <p:cBhvr>
                                        <p:cTn id="63" dur="1000"/>
                                        <p:tgtEl>
                                          <p:spTgt spid="6">
                                            <p:txEl>
                                              <p:pRg st="5" end="5"/>
                                            </p:txEl>
                                          </p:spTgt>
                                        </p:tgtEl>
                                      </p:cBhvr>
                                    </p:animEffect>
                                    <p:set>
                                      <p:cBhvr>
                                        <p:cTn id="64" dur="1" fill="hold">
                                          <p:stCondLst>
                                            <p:cond delay="999"/>
                                          </p:stCondLst>
                                        </p:cTn>
                                        <p:tgtEl>
                                          <p:spTgt spid="6">
                                            <p:txEl>
                                              <p:pRg st="5" end="5"/>
                                            </p:txEl>
                                          </p:spTgt>
                                        </p:tgtEl>
                                        <p:attrNameLst>
                                          <p:attrName>style.visibility</p:attrName>
                                        </p:attrNameLst>
                                      </p:cBhvr>
                                      <p:to>
                                        <p:strVal val="hidden"/>
                                      </p:to>
                                    </p:set>
                                  </p:childTnLst>
                                </p:cTn>
                              </p:par>
                              <p:par>
                                <p:cTn id="65" presetID="10" presetClass="exit" presetSubtype="0" fill="hold" grpId="1" nodeType="withEffect">
                                  <p:stCondLst>
                                    <p:cond delay="3500"/>
                                  </p:stCondLst>
                                  <p:childTnLst>
                                    <p:animEffect transition="out" filter="fade">
                                      <p:cBhvr>
                                        <p:cTn id="66" dur="1000"/>
                                        <p:tgtEl>
                                          <p:spTgt spid="6">
                                            <p:txEl>
                                              <p:pRg st="6" end="6"/>
                                            </p:txEl>
                                          </p:spTgt>
                                        </p:tgtEl>
                                      </p:cBhvr>
                                    </p:animEffect>
                                    <p:set>
                                      <p:cBhvr>
                                        <p:cTn id="67" dur="1" fill="hold">
                                          <p:stCondLst>
                                            <p:cond delay="999"/>
                                          </p:stCondLst>
                                        </p:cTn>
                                        <p:tgtEl>
                                          <p:spTgt spid="6">
                                            <p:txEl>
                                              <p:pRg st="6" end="6"/>
                                            </p:txEl>
                                          </p:spTgt>
                                        </p:tgtEl>
                                        <p:attrNameLst>
                                          <p:attrName>style.visibility</p:attrName>
                                        </p:attrNameLst>
                                      </p:cBhvr>
                                      <p:to>
                                        <p:strVal val="hidden"/>
                                      </p:to>
                                    </p:set>
                                  </p:childTnLst>
                                </p:cTn>
                              </p:par>
                              <p:par>
                                <p:cTn id="68" presetID="10" presetClass="exit" presetSubtype="0" fill="hold" grpId="1" nodeType="withEffect">
                                  <p:stCondLst>
                                    <p:cond delay="3500"/>
                                  </p:stCondLst>
                                  <p:childTnLst>
                                    <p:animEffect transition="out" filter="fade">
                                      <p:cBhvr>
                                        <p:cTn id="69" dur="1000"/>
                                        <p:tgtEl>
                                          <p:spTgt spid="6">
                                            <p:txEl>
                                              <p:pRg st="7" end="7"/>
                                            </p:txEl>
                                          </p:spTgt>
                                        </p:tgtEl>
                                      </p:cBhvr>
                                    </p:animEffect>
                                    <p:set>
                                      <p:cBhvr>
                                        <p:cTn id="70" dur="1" fill="hold">
                                          <p:stCondLst>
                                            <p:cond delay="999"/>
                                          </p:stCondLst>
                                        </p:cTn>
                                        <p:tgtEl>
                                          <p:spTgt spid="6">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uiExpand="1" build="p"/>
      <p:bldP spid="6" grpI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207D38-6BA7-B74D-A9FF-37A3931382E2}"/>
              </a:ext>
            </a:extLst>
          </p:cNvPr>
          <p:cNvGrpSpPr/>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783282E4-F0E1-5042-AC2B-81FC2EDE851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3FE5F29-F1CE-7C48-8579-586FD78BDA0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208C25-6BF9-CD49-8929-45A09C59A660}"/>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915075B-767D-734F-BB48-63E3417466E5}"/>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12D5DF4A-AAC9-AA4B-BBAB-B632B81AA37F}"/>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2551AB5F-1E8A-E74A-9467-F41D55830726}"/>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655C6A-99F9-C549-BB3F-AB384F83AFF0}"/>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AAC0B77-9B70-6C4A-A78F-FA716F46756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30ABB067-C6AC-664C-9AB7-C5BE8967E96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3D6441F-48FF-B449-9055-F9DEC2DCA235}"/>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0B52D66C-455E-D047-BD3A-AA6150D89CD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726228C-72CE-D54E-82AE-B8E49E63CC57}"/>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751A0F-3425-8D4A-822F-ECD7085CF793}"/>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815307FC-0196-7E46-A380-FC1F435C92A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CDE3443-2E85-6B42-93D3-FC00E47CE752}"/>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4E5F4946-B9C6-2943-816A-932EF9EE0631}"/>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CC6A8D3-1942-A149-BD09-0C199D0835FB}"/>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7519D63-DEB7-694B-AC73-B13C4A46A328}"/>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0116B5F-BE6F-7D43-9706-804F92F3BEA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grpSp>
        <p:nvGrpSpPr>
          <p:cNvPr id="3" name="Group 2">
            <a:extLst>
              <a:ext uri="{FF2B5EF4-FFF2-40B4-BE49-F238E27FC236}">
                <a16:creationId xmlns:a16="http://schemas.microsoft.com/office/drawing/2014/main" id="{A84B8A70-FBCC-624A-825A-0C9FEC961D4E}"/>
              </a:ext>
            </a:extLst>
          </p:cNvPr>
          <p:cNvGrpSpPr/>
          <p:nvPr/>
        </p:nvGrpSpPr>
        <p:grpSpPr>
          <a:xfrm rot="10800000">
            <a:off x="1649822" y="1443572"/>
            <a:ext cx="8845667" cy="4658730"/>
            <a:chOff x="1669294" y="1005686"/>
            <a:chExt cx="8845667" cy="4658730"/>
          </a:xfrm>
        </p:grpSpPr>
        <p:sp>
          <p:nvSpPr>
            <p:cNvPr id="4" name="Isosceles Triangle 39">
              <a:extLst>
                <a:ext uri="{FF2B5EF4-FFF2-40B4-BE49-F238E27FC236}">
                  <a16:creationId xmlns:a16="http://schemas.microsoft.com/office/drawing/2014/main" id="{3C5314CC-F55E-FB45-AA79-07F5B47BA9C6}"/>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0F2DFAA-67E1-6D41-B7DE-C73038799F60}"/>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6" name="Rectangle 5">
            <a:extLst>
              <a:ext uri="{FF2B5EF4-FFF2-40B4-BE49-F238E27FC236}">
                <a16:creationId xmlns:a16="http://schemas.microsoft.com/office/drawing/2014/main" id="{9CDE3095-898E-254C-9BE8-D77EEB6C852A}"/>
              </a:ext>
            </a:extLst>
          </p:cNvPr>
          <p:cNvSpPr/>
          <p:nvPr/>
        </p:nvSpPr>
        <p:spPr>
          <a:xfrm>
            <a:off x="2040957" y="2125023"/>
            <a:ext cx="8241966" cy="3385542"/>
          </a:xfrm>
          <a:prstGeom prst="rect">
            <a:avLst/>
          </a:prstGeom>
        </p:spPr>
        <p:txBody>
          <a:bodyPr wrap="square">
            <a:spAutoFit/>
          </a:bodyPr>
          <a:lstStyle/>
          <a:p>
            <a:pPr marL="342900" lvl="0" indent="-342900">
              <a:spcBef>
                <a:spcPts val="1200"/>
              </a:spcBef>
              <a:buFont typeface="+mj-lt"/>
              <a:buAutoNum type="arabicPeriod"/>
            </a:pPr>
            <a:r>
              <a:rPr lang="nl-NL" b="1" dirty="0">
                <a:latin typeface="Arial" panose="020B0604020202020204" pitchFamily="34" charset="0"/>
              </a:rPr>
              <a:t>Grotere letters maken op de producten</a:t>
            </a:r>
            <a:endParaRPr lang="en-US" b="1" dirty="0">
              <a:latin typeface="Arial" panose="020B0604020202020204" pitchFamily="34" charset="0"/>
            </a:endParaRPr>
          </a:p>
          <a:p>
            <a:pPr marL="342900" lvl="0" indent="-342900">
              <a:spcBef>
                <a:spcPts val="1200"/>
              </a:spcBef>
              <a:buFont typeface="+mj-lt"/>
              <a:buAutoNum type="arabicPeriod"/>
            </a:pPr>
            <a:r>
              <a:rPr lang="nl-NL" b="1" dirty="0">
                <a:latin typeface="Arial" panose="020B0604020202020204" pitchFamily="34" charset="0"/>
              </a:rPr>
              <a:t>Goed opletten als ze het licht aanleggen</a:t>
            </a:r>
            <a:endParaRPr lang="en-US" b="1" dirty="0">
              <a:latin typeface="Arial" panose="020B0604020202020204" pitchFamily="34" charset="0"/>
            </a:endParaRPr>
          </a:p>
          <a:p>
            <a:pPr marL="342900" lvl="0" indent="-342900">
              <a:spcBef>
                <a:spcPts val="1200"/>
              </a:spcBef>
              <a:buFont typeface="+mj-lt"/>
              <a:buAutoNum type="arabicPeriod"/>
            </a:pPr>
            <a:r>
              <a:rPr lang="nl-NL" b="1" dirty="0">
                <a:latin typeface="Arial" panose="020B0604020202020204" pitchFamily="34" charset="0"/>
              </a:rPr>
              <a:t>De duurdere producten meer naar beneden of naar boven verplaatsen</a:t>
            </a:r>
            <a:endParaRPr lang="en-US" b="1" dirty="0">
              <a:latin typeface="Arial" panose="020B0604020202020204" pitchFamily="34" charset="0"/>
            </a:endParaRPr>
          </a:p>
          <a:p>
            <a:pPr marL="342900" lvl="0" indent="-342900">
              <a:spcBef>
                <a:spcPts val="1200"/>
              </a:spcBef>
              <a:buFont typeface="+mj-lt"/>
              <a:buAutoNum type="arabicPeriod"/>
            </a:pPr>
            <a:r>
              <a:rPr lang="nl-NL" b="1" dirty="0">
                <a:latin typeface="Arial" panose="020B0604020202020204" pitchFamily="34" charset="0"/>
              </a:rPr>
              <a:t>Meer geduld met mij hebben</a:t>
            </a:r>
            <a:endParaRPr lang="en-US" b="1" dirty="0">
              <a:latin typeface="Arial" panose="020B0604020202020204" pitchFamily="34" charset="0"/>
            </a:endParaRPr>
          </a:p>
          <a:p>
            <a:pPr marL="342900" lvl="0" indent="-342900">
              <a:spcBef>
                <a:spcPts val="1200"/>
              </a:spcBef>
              <a:buFont typeface="+mj-lt"/>
              <a:buAutoNum type="arabicPeriod"/>
            </a:pPr>
            <a:r>
              <a:rPr lang="nl-NL" b="1" dirty="0">
                <a:latin typeface="Arial" panose="020B0604020202020204" pitchFamily="34" charset="0"/>
              </a:rPr>
              <a:t>Bredere gangen maken</a:t>
            </a:r>
            <a:endParaRPr lang="en-US" b="1" dirty="0">
              <a:latin typeface="Arial" panose="020B0604020202020204" pitchFamily="34" charset="0"/>
            </a:endParaRPr>
          </a:p>
          <a:p>
            <a:pPr marL="342900" lvl="0" indent="-342900">
              <a:spcBef>
                <a:spcPts val="1200"/>
              </a:spcBef>
              <a:buFont typeface="+mj-lt"/>
              <a:buAutoNum type="arabicPeriod"/>
            </a:pPr>
            <a:r>
              <a:rPr lang="nl-NL" b="1" dirty="0">
                <a:latin typeface="Arial" panose="020B0604020202020204" pitchFamily="34" charset="0"/>
              </a:rPr>
              <a:t>Een loopplank gebruiken</a:t>
            </a:r>
            <a:endParaRPr lang="en-US" b="1" dirty="0">
              <a:latin typeface="Arial" panose="020B0604020202020204" pitchFamily="34" charset="0"/>
            </a:endParaRPr>
          </a:p>
          <a:p>
            <a:pPr marL="342900" lvl="0" indent="-342900">
              <a:spcBef>
                <a:spcPts val="1200"/>
              </a:spcBef>
              <a:buFont typeface="+mj-lt"/>
              <a:buAutoNum type="arabicPeriod"/>
            </a:pPr>
            <a:r>
              <a:rPr lang="nl-NL" b="1" dirty="0">
                <a:latin typeface="Arial" panose="020B0604020202020204" pitchFamily="34" charset="0"/>
              </a:rPr>
              <a:t>De deuren zo breed maken als officieel hoort, dan is het altijd goed</a:t>
            </a:r>
            <a:endParaRPr lang="en-US" b="1" dirty="0">
              <a:latin typeface="Arial" panose="020B0604020202020204" pitchFamily="34" charset="0"/>
            </a:endParaRPr>
          </a:p>
          <a:p>
            <a:pPr marL="342900" lvl="0" indent="-342900">
              <a:spcBef>
                <a:spcPts val="1200"/>
              </a:spcBef>
              <a:buFont typeface="+mj-lt"/>
              <a:buAutoNum type="arabicPeriod"/>
            </a:pPr>
            <a:r>
              <a:rPr lang="nl-NL" b="1" dirty="0">
                <a:latin typeface="Arial" panose="020B0604020202020204" pitchFamily="34" charset="0"/>
              </a:rPr>
              <a:t>Minder grimmig reageren, meer begrip voor mijn situatie hebben</a:t>
            </a:r>
            <a:endParaRPr lang="en-US" b="1" dirty="0">
              <a:latin typeface="Arial" panose="020B0604020202020204" pitchFamily="34" charset="0"/>
            </a:endParaRPr>
          </a:p>
        </p:txBody>
      </p:sp>
      <p:grpSp>
        <p:nvGrpSpPr>
          <p:cNvPr id="7" name="Group 6">
            <a:extLst>
              <a:ext uri="{FF2B5EF4-FFF2-40B4-BE49-F238E27FC236}">
                <a16:creationId xmlns:a16="http://schemas.microsoft.com/office/drawing/2014/main" id="{9D527D04-121E-0745-9D38-09E631A86199}"/>
              </a:ext>
            </a:extLst>
          </p:cNvPr>
          <p:cNvGrpSpPr/>
          <p:nvPr/>
        </p:nvGrpSpPr>
        <p:grpSpPr>
          <a:xfrm>
            <a:off x="1648867" y="5386118"/>
            <a:ext cx="8843596" cy="1865325"/>
            <a:chOff x="1652186" y="5386118"/>
            <a:chExt cx="8843596" cy="1865325"/>
          </a:xfrm>
        </p:grpSpPr>
        <p:sp>
          <p:nvSpPr>
            <p:cNvPr id="2" name="Rectangle 1">
              <a:extLst>
                <a:ext uri="{FF2B5EF4-FFF2-40B4-BE49-F238E27FC236}">
                  <a16:creationId xmlns:a16="http://schemas.microsoft.com/office/drawing/2014/main" id="{1445F621-6E23-6342-9671-0024F1AF9B34}"/>
                </a:ext>
              </a:extLst>
            </p:cNvPr>
            <p:cNvSpPr/>
            <p:nvPr/>
          </p:nvSpPr>
          <p:spPr>
            <a:xfrm>
              <a:off x="1652186" y="538611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sp>
          <p:nvSpPr>
            <p:cNvPr id="10" name="Title 1">
              <a:extLst>
                <a:ext uri="{FF2B5EF4-FFF2-40B4-BE49-F238E27FC236}">
                  <a16:creationId xmlns:a16="http://schemas.microsoft.com/office/drawing/2014/main" id="{AC2F6FE7-0BB2-634B-955E-D16F61B3E793}"/>
                </a:ext>
              </a:extLst>
            </p:cNvPr>
            <p:cNvSpPr txBox="1">
              <a:spLocks/>
            </p:cNvSpPr>
            <p:nvPr/>
          </p:nvSpPr>
          <p:spPr>
            <a:xfrm>
              <a:off x="1669292" y="5502714"/>
              <a:ext cx="8679915" cy="1748729"/>
            </a:xfrm>
            <a:prstGeom prst="rect">
              <a:avLst/>
            </a:prstGeom>
          </p:spPr>
          <p:txBody>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r"/>
              <a:r>
                <a:rPr lang="en-US" b="1" spc="0" dirty="0">
                  <a:solidFill>
                    <a:schemeClr val="bg1"/>
                  </a:solidFill>
                  <a:latin typeface="Arial" panose="020B0604020202020204" pitchFamily="34" charset="0"/>
                </a:rPr>
                <a:t>de </a:t>
              </a:r>
              <a:r>
                <a:rPr lang="en-US" b="1" spc="0" dirty="0" err="1">
                  <a:solidFill>
                    <a:schemeClr val="bg1"/>
                  </a:solidFill>
                  <a:latin typeface="Arial" panose="020B0604020202020204" pitchFamily="34" charset="0"/>
                </a:rPr>
                <a:t>supermarkt</a:t>
              </a:r>
              <a:endParaRPr lang="en-US" b="1" spc="0" dirty="0">
                <a:solidFill>
                  <a:schemeClr val="bg1"/>
                </a:solidFill>
                <a:latin typeface="Arial" panose="020B0604020202020204" pitchFamily="34" charset="0"/>
              </a:endParaRPr>
            </a:p>
          </p:txBody>
        </p:sp>
      </p:grpSp>
      <p:sp>
        <p:nvSpPr>
          <p:cNvPr id="31" name="Subtitle 2">
            <a:extLst>
              <a:ext uri="{FF2B5EF4-FFF2-40B4-BE49-F238E27FC236}">
                <a16:creationId xmlns:a16="http://schemas.microsoft.com/office/drawing/2014/main" id="{1EC10CD7-4CBC-9F45-95D0-62E8B64123A7}"/>
              </a:ext>
            </a:extLst>
          </p:cNvPr>
          <p:cNvSpPr txBox="1">
            <a:spLocks/>
          </p:cNvSpPr>
          <p:nvPr/>
        </p:nvSpPr>
        <p:spPr>
          <a:xfrm>
            <a:off x="1848961" y="884540"/>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De </a:t>
            </a:r>
            <a:r>
              <a:rPr lang="en-US" b="1" dirty="0" err="1">
                <a:solidFill>
                  <a:schemeClr val="bg1"/>
                </a:solidFill>
                <a:latin typeface="Arial" panose="020B0604020202020204" pitchFamily="34" charset="0"/>
              </a:rPr>
              <a:t>oplossing</a:t>
            </a:r>
            <a:r>
              <a:rPr lang="en-US" b="1" dirty="0">
                <a:solidFill>
                  <a:schemeClr val="bg1"/>
                </a:solidFill>
                <a:latin typeface="Arial" panose="020B0604020202020204" pitchFamily="34" charset="0"/>
              </a:rPr>
              <a:t>:</a:t>
            </a:r>
          </a:p>
        </p:txBody>
      </p:sp>
      <p:sp>
        <p:nvSpPr>
          <p:cNvPr id="8" name="Subtitle 2">
            <a:extLst>
              <a:ext uri="{FF2B5EF4-FFF2-40B4-BE49-F238E27FC236}">
                <a16:creationId xmlns:a16="http://schemas.microsoft.com/office/drawing/2014/main" id="{4F429513-03D9-A54C-BB3A-72329B5BE61F}"/>
              </a:ext>
            </a:extLst>
          </p:cNvPr>
          <p:cNvSpPr txBox="1">
            <a:spLocks/>
          </p:cNvSpPr>
          <p:nvPr/>
        </p:nvSpPr>
        <p:spPr>
          <a:xfrm>
            <a:off x="1848961" y="5662486"/>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Wat </a:t>
            </a:r>
            <a:r>
              <a:rPr lang="en-US" b="1" dirty="0" err="1">
                <a:solidFill>
                  <a:schemeClr val="bg1"/>
                </a:solidFill>
                <a:latin typeface="Arial" panose="020B0604020202020204" pitchFamily="34" charset="0"/>
              </a:rPr>
              <a:t>er</a:t>
            </a:r>
            <a:r>
              <a:rPr lang="en-US" b="1" dirty="0">
                <a:solidFill>
                  <a:schemeClr val="bg1"/>
                </a:solidFill>
                <a:latin typeface="Arial" panose="020B0604020202020204" pitchFamily="34" charset="0"/>
              </a:rPr>
              <a:t> </a:t>
            </a:r>
            <a:r>
              <a:rPr lang="en-US" b="1" dirty="0" err="1">
                <a:solidFill>
                  <a:schemeClr val="bg1"/>
                </a:solidFill>
                <a:latin typeface="Arial" panose="020B0604020202020204" pitchFamily="34" charset="0"/>
              </a:rPr>
              <a:t>speelt</a:t>
            </a:r>
            <a:r>
              <a:rPr lang="en-US" b="1" dirty="0">
                <a:solidFill>
                  <a:schemeClr val="bg1"/>
                </a:solidFill>
                <a:latin typeface="Arial" panose="020B0604020202020204" pitchFamily="34" charset="0"/>
              </a:rPr>
              <a:t>…</a:t>
            </a:r>
          </a:p>
        </p:txBody>
      </p:sp>
    </p:spTree>
    <p:custDataLst>
      <p:tags r:id="rId1"/>
    </p:custDataLst>
    <p:extLst>
      <p:ext uri="{BB962C8B-B14F-4D97-AF65-F5344CB8AC3E}">
        <p14:creationId xmlns:p14="http://schemas.microsoft.com/office/powerpoint/2010/main" val="772178328"/>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afterEffect">
                                  <p:stCondLst>
                                    <p:cond delay="0"/>
                                  </p:stCondLst>
                                  <p:childTnLst>
                                    <p:animMotion origin="layout" path="M 3.33333E-6 3.7037E-6 L 3.33333E-6 -0.68866 " pathEditMode="relative" rAng="0" ptsTypes="AA">
                                      <p:cBhvr>
                                        <p:cTn id="6" dur="1000" fill="hold"/>
                                        <p:tgtEl>
                                          <p:spTgt spid="7"/>
                                        </p:tgtEl>
                                        <p:attrNameLst>
                                          <p:attrName>ppt_x</p:attrName>
                                          <p:attrName>ppt_y</p:attrName>
                                        </p:attrNameLst>
                                      </p:cBhvr>
                                      <p:rCtr x="0" y="-34444"/>
                                    </p:animMotion>
                                  </p:childTnLst>
                                </p:cTn>
                              </p:par>
                              <p:par>
                                <p:cTn id="7" presetID="1" presetClass="exit" presetSubtype="0" fill="hold" grpId="0" nodeType="withEffect">
                                  <p:stCondLst>
                                    <p:cond delay="500"/>
                                  </p:stCondLst>
                                  <p:childTnLst>
                                    <p:set>
                                      <p:cBhvr>
                                        <p:cTn id="8" dur="1" fill="hold">
                                          <p:stCondLst>
                                            <p:cond delay="0"/>
                                          </p:stCondLst>
                                        </p:cTn>
                                        <p:tgtEl>
                                          <p:spTgt spid="8"/>
                                        </p:tgtEl>
                                        <p:attrNameLst>
                                          <p:attrName>style.visibility</p:attrName>
                                        </p:attrNameLst>
                                      </p:cBhvr>
                                      <p:to>
                                        <p:strVal val="hidden"/>
                                      </p:to>
                                    </p:set>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childTnLst>
                          </p:cTn>
                        </p:par>
                        <p:par>
                          <p:cTn id="13" fill="hold">
                            <p:stCondLst>
                              <p:cond delay="2000"/>
                            </p:stCondLst>
                            <p:childTnLst>
                              <p:par>
                                <p:cTn id="14" presetID="10" presetClass="entr" presetSubtype="0" fill="hold" grpId="0" nodeType="afterEffect">
                                  <p:stCondLst>
                                    <p:cond delay="50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3000"/>
                            </p:stCondLst>
                            <p:childTnLst>
                              <p:par>
                                <p:cTn id="18" presetID="10" presetClass="entr" presetSubtype="0" fill="hold" grpId="0" nodeType="afterEffect">
                                  <p:stCondLst>
                                    <p:cond delay="50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par>
                          <p:cTn id="21" fill="hold">
                            <p:stCondLst>
                              <p:cond delay="4000"/>
                            </p:stCondLst>
                            <p:childTnLst>
                              <p:par>
                                <p:cTn id="22" presetID="10" presetClass="entr" presetSubtype="0" fill="hold" grpId="0" nodeType="afterEffect">
                                  <p:stCondLst>
                                    <p:cond delay="50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par>
                          <p:cTn id="25" fill="hold">
                            <p:stCondLst>
                              <p:cond delay="5000"/>
                            </p:stCondLst>
                            <p:childTnLst>
                              <p:par>
                                <p:cTn id="26" presetID="10" presetClass="entr" presetSubtype="0" fill="hold" grpId="0" nodeType="afterEffect">
                                  <p:stCondLst>
                                    <p:cond delay="50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par>
                          <p:cTn id="29" fill="hold">
                            <p:stCondLst>
                              <p:cond delay="6000"/>
                            </p:stCondLst>
                            <p:childTnLst>
                              <p:par>
                                <p:cTn id="30" presetID="10" presetClass="entr" presetSubtype="0" fill="hold" grpId="0" nodeType="afterEffect">
                                  <p:stCondLst>
                                    <p:cond delay="50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par>
                          <p:cTn id="33" fill="hold">
                            <p:stCondLst>
                              <p:cond delay="7000"/>
                            </p:stCondLst>
                            <p:childTnLst>
                              <p:par>
                                <p:cTn id="34" presetID="10" presetClass="entr" presetSubtype="0" fill="hold" grpId="0" nodeType="afterEffect">
                                  <p:stCondLst>
                                    <p:cond delay="50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childTnLst>
                          </p:cTn>
                        </p:par>
                        <p:par>
                          <p:cTn id="37" fill="hold">
                            <p:stCondLst>
                              <p:cond delay="8000"/>
                            </p:stCondLst>
                            <p:childTnLst>
                              <p:par>
                                <p:cTn id="38" presetID="10" presetClass="entr" presetSubtype="0" fill="hold" grpId="0" nodeType="afterEffect">
                                  <p:stCondLst>
                                    <p:cond delay="50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500"/>
                                        <p:tgtEl>
                                          <p:spTgt spid="6">
                                            <p:txEl>
                                              <p:pRg st="6" end="6"/>
                                            </p:txEl>
                                          </p:spTgt>
                                        </p:tgtEl>
                                      </p:cBhvr>
                                    </p:animEffect>
                                  </p:childTnLst>
                                </p:cTn>
                              </p:par>
                            </p:childTnLst>
                          </p:cTn>
                        </p:par>
                        <p:par>
                          <p:cTn id="41" fill="hold">
                            <p:stCondLst>
                              <p:cond delay="9000"/>
                            </p:stCondLst>
                            <p:childTnLst>
                              <p:par>
                                <p:cTn id="42" presetID="10" presetClass="entr" presetSubtype="0" fill="hold" grpId="0" nodeType="afterEffect">
                                  <p:stCondLst>
                                    <p:cond delay="500"/>
                                  </p:stCondLst>
                                  <p:childTnLst>
                                    <p:set>
                                      <p:cBhvr>
                                        <p:cTn id="43" dur="1" fill="hold">
                                          <p:stCondLst>
                                            <p:cond delay="0"/>
                                          </p:stCondLst>
                                        </p:cTn>
                                        <p:tgtEl>
                                          <p:spTgt spid="6">
                                            <p:txEl>
                                              <p:pRg st="7" end="7"/>
                                            </p:txEl>
                                          </p:spTgt>
                                        </p:tgtEl>
                                        <p:attrNameLst>
                                          <p:attrName>style.visibility</p:attrName>
                                        </p:attrNameLst>
                                      </p:cBhvr>
                                      <p:to>
                                        <p:strVal val="visible"/>
                                      </p:to>
                                    </p:set>
                                    <p:animEffect transition="in" filter="fade">
                                      <p:cBhvr>
                                        <p:cTn id="4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19F401-5968-674B-A25E-CF67ED3C8BB0}"/>
              </a:ext>
            </a:extLst>
          </p:cNvPr>
          <p:cNvPicPr>
            <a:picLocks noChangeAspect="1"/>
          </p:cNvPicPr>
          <p:nvPr/>
        </p:nvPicPr>
        <p:blipFill>
          <a:blip r:embed="rId2"/>
          <a:stretch>
            <a:fillRect/>
          </a:stretch>
        </p:blipFill>
        <p:spPr>
          <a:xfrm>
            <a:off x="-1187450" y="0"/>
            <a:ext cx="14566900" cy="7436097"/>
          </a:xfrm>
          <a:prstGeom prst="rect">
            <a:avLst/>
          </a:prstGeom>
        </p:spPr>
      </p:pic>
      <p:pic>
        <p:nvPicPr>
          <p:cNvPr id="3" name="Picture 2">
            <a:extLst>
              <a:ext uri="{FF2B5EF4-FFF2-40B4-BE49-F238E27FC236}">
                <a16:creationId xmlns:a16="http://schemas.microsoft.com/office/drawing/2014/main" id="{4215D90D-5A66-094B-B4A4-D7CB5195C62E}"/>
              </a:ext>
            </a:extLst>
          </p:cNvPr>
          <p:cNvPicPr>
            <a:picLocks noChangeAspect="1"/>
          </p:cNvPicPr>
          <p:nvPr/>
        </p:nvPicPr>
        <p:blipFill>
          <a:blip r:embed="rId3"/>
          <a:stretch>
            <a:fillRect/>
          </a:stretch>
        </p:blipFill>
        <p:spPr>
          <a:xfrm>
            <a:off x="7104714" y="330200"/>
            <a:ext cx="6542371" cy="6527800"/>
          </a:xfrm>
          <a:prstGeom prst="rect">
            <a:avLst/>
          </a:prstGeom>
        </p:spPr>
      </p:pic>
      <p:pic>
        <p:nvPicPr>
          <p:cNvPr id="5" name="Picture 4">
            <a:extLst>
              <a:ext uri="{FF2B5EF4-FFF2-40B4-BE49-F238E27FC236}">
                <a16:creationId xmlns:a16="http://schemas.microsoft.com/office/drawing/2014/main" id="{9F407C4C-DB84-C847-95DD-2BD900BB47D3}"/>
              </a:ext>
            </a:extLst>
          </p:cNvPr>
          <p:cNvPicPr>
            <a:picLocks noChangeAspect="1"/>
          </p:cNvPicPr>
          <p:nvPr/>
        </p:nvPicPr>
        <p:blipFill>
          <a:blip r:embed="rId4"/>
          <a:stretch>
            <a:fillRect/>
          </a:stretch>
        </p:blipFill>
        <p:spPr>
          <a:xfrm>
            <a:off x="-6139348" y="114300"/>
            <a:ext cx="12875762" cy="6743700"/>
          </a:xfrm>
          <a:prstGeom prst="rect">
            <a:avLst/>
          </a:prstGeom>
        </p:spPr>
      </p:pic>
      <p:pic>
        <p:nvPicPr>
          <p:cNvPr id="9" name="Picture 8">
            <a:extLst>
              <a:ext uri="{FF2B5EF4-FFF2-40B4-BE49-F238E27FC236}">
                <a16:creationId xmlns:a16="http://schemas.microsoft.com/office/drawing/2014/main" id="{89A46335-6D8A-BF42-A33F-24662178788A}"/>
              </a:ext>
            </a:extLst>
          </p:cNvPr>
          <p:cNvPicPr>
            <a:picLocks noChangeAspect="1"/>
          </p:cNvPicPr>
          <p:nvPr/>
        </p:nvPicPr>
        <p:blipFill>
          <a:blip r:embed="rId5"/>
          <a:stretch>
            <a:fillRect/>
          </a:stretch>
        </p:blipFill>
        <p:spPr>
          <a:xfrm>
            <a:off x="3472317" y="1104848"/>
            <a:ext cx="2135096" cy="5226400"/>
          </a:xfrm>
          <a:prstGeom prst="rect">
            <a:avLst/>
          </a:prstGeom>
        </p:spPr>
      </p:pic>
    </p:spTree>
    <p:extLst>
      <p:ext uri="{BB962C8B-B14F-4D97-AF65-F5344CB8AC3E}">
        <p14:creationId xmlns:p14="http://schemas.microsoft.com/office/powerpoint/2010/main" val="611010076"/>
      </p:ext>
    </p:extLst>
  </p:cSld>
  <p:clrMapOvr>
    <a:masterClrMapping/>
  </p:clrMapOvr>
  <p:transition spd="slow" advClick="0" advTm="9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anim calcmode="lin" valueType="num">
                                      <p:cBhvr>
                                        <p:cTn id="10" dur="2000" fill="hold"/>
                                        <p:tgtEl>
                                          <p:spTgt spid="3"/>
                                        </p:tgtEl>
                                        <p:attrNameLst>
                                          <p:attrName>ppt_x</p:attrName>
                                        </p:attrNameLst>
                                      </p:cBhvr>
                                      <p:tavLst>
                                        <p:tav tm="0">
                                          <p:val>
                                            <p:fltVal val="0.5"/>
                                          </p:val>
                                        </p:tav>
                                        <p:tav tm="100000">
                                          <p:val>
                                            <p:strVal val="#ppt_x"/>
                                          </p:val>
                                        </p:tav>
                                      </p:tavLst>
                                    </p:anim>
                                    <p:anim calcmode="lin" valueType="num">
                                      <p:cBhvr>
                                        <p:cTn id="11" dur="2000" fill="hold"/>
                                        <p:tgtEl>
                                          <p:spTgt spid="3"/>
                                        </p:tgtEl>
                                        <p:attrNameLst>
                                          <p:attrName>ppt_y</p:attrName>
                                        </p:attrNameLst>
                                      </p:cBhvr>
                                      <p:tavLst>
                                        <p:tav tm="0">
                                          <p:val>
                                            <p:fltVal val="0.5"/>
                                          </p:val>
                                        </p:tav>
                                        <p:tav tm="100000">
                                          <p:val>
                                            <p:strVal val="#ppt_y"/>
                                          </p:val>
                                        </p:tav>
                                      </p:tavLst>
                                    </p:anim>
                                  </p:childTnLst>
                                </p:cTn>
                              </p:par>
                              <p:par>
                                <p:cTn id="12" presetID="2" presetClass="entr" presetSubtype="4" decel="5000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2000" fill="hold"/>
                                        <p:tgtEl>
                                          <p:spTgt spid="3"/>
                                        </p:tgtEl>
                                        <p:attrNameLst>
                                          <p:attrName>ppt_x</p:attrName>
                                        </p:attrNameLst>
                                      </p:cBhvr>
                                      <p:tavLst>
                                        <p:tav tm="0">
                                          <p:val>
                                            <p:strVal val="#ppt_x"/>
                                          </p:val>
                                        </p:tav>
                                        <p:tav tm="100000">
                                          <p:val>
                                            <p:strVal val="#ppt_x"/>
                                          </p:val>
                                        </p:tav>
                                      </p:tavLst>
                                    </p:anim>
                                    <p:anim calcmode="lin" valueType="num">
                                      <p:cBhvr additive="base">
                                        <p:cTn id="15" dur="2000" fill="hold"/>
                                        <p:tgtEl>
                                          <p:spTgt spid="3"/>
                                        </p:tgtEl>
                                        <p:attrNameLst>
                                          <p:attrName>ppt_y</p:attrName>
                                        </p:attrNameLst>
                                      </p:cBhvr>
                                      <p:tavLst>
                                        <p:tav tm="0">
                                          <p:val>
                                            <p:strVal val="1+#ppt_h/2"/>
                                          </p:val>
                                        </p:tav>
                                        <p:tav tm="100000">
                                          <p:val>
                                            <p:strVal val="#ppt_y"/>
                                          </p:val>
                                        </p:tav>
                                      </p:tavLst>
                                    </p:anim>
                                  </p:childTnLst>
                                </p:cTn>
                              </p:par>
                              <p:par>
                                <p:cTn id="16" presetID="23" presetClass="entr" presetSubtype="3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000" fill="hold"/>
                                        <p:tgtEl>
                                          <p:spTgt spid="9"/>
                                        </p:tgtEl>
                                        <p:attrNameLst>
                                          <p:attrName>ppt_w</p:attrName>
                                        </p:attrNameLst>
                                      </p:cBhvr>
                                      <p:tavLst>
                                        <p:tav tm="0">
                                          <p:val>
                                            <p:strVal val="(6*min(max(#ppt_w*#ppt_h,.3),1)-7.4)/-.7*#ppt_w"/>
                                          </p:val>
                                        </p:tav>
                                        <p:tav tm="100000">
                                          <p:val>
                                            <p:strVal val="#ppt_w"/>
                                          </p:val>
                                        </p:tav>
                                      </p:tavLst>
                                    </p:anim>
                                    <p:anim calcmode="lin" valueType="num">
                                      <p:cBhvr>
                                        <p:cTn id="19" dur="2000" fill="hold"/>
                                        <p:tgtEl>
                                          <p:spTgt spid="9"/>
                                        </p:tgtEl>
                                        <p:attrNameLst>
                                          <p:attrName>ppt_h</p:attrName>
                                        </p:attrNameLst>
                                      </p:cBhvr>
                                      <p:tavLst>
                                        <p:tav tm="0">
                                          <p:val>
                                            <p:strVal val="(6*min(max(#ppt_w*#ppt_h,.3),1)-7.4)/-.7*#ppt_h"/>
                                          </p:val>
                                        </p:tav>
                                        <p:tav tm="100000">
                                          <p:val>
                                            <p:strVal val="#ppt_h"/>
                                          </p:val>
                                        </p:tav>
                                      </p:tavLst>
                                    </p:anim>
                                    <p:anim calcmode="lin" valueType="num">
                                      <p:cBhvr>
                                        <p:cTn id="20" dur="2000" fill="hold"/>
                                        <p:tgtEl>
                                          <p:spTgt spid="9"/>
                                        </p:tgtEl>
                                        <p:attrNameLst>
                                          <p:attrName>ppt_x</p:attrName>
                                        </p:attrNameLst>
                                      </p:cBhvr>
                                      <p:tavLst>
                                        <p:tav tm="0">
                                          <p:val>
                                            <p:fltVal val="0.5"/>
                                          </p:val>
                                        </p:tav>
                                        <p:tav tm="100000">
                                          <p:val>
                                            <p:strVal val="#ppt_x"/>
                                          </p:val>
                                        </p:tav>
                                      </p:tavLst>
                                    </p:anim>
                                    <p:anim calcmode="lin" valueType="num">
                                      <p:cBhvr>
                                        <p:cTn id="21" dur="2000" fill="hold"/>
                                        <p:tgtEl>
                                          <p:spTgt spid="9"/>
                                        </p:tgtEl>
                                        <p:attrNameLst>
                                          <p:attrName>ppt_y</p:attrName>
                                        </p:attrNameLst>
                                      </p:cBhvr>
                                      <p:tavLst>
                                        <p:tav tm="0">
                                          <p:val>
                                            <p:strVal val="1+(6*min(max(#ppt_w*#ppt_h,.3),1)-7.4)/-.7*#ppt_h/2"/>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0"/>
                                        <p:tgtEl>
                                          <p:spTgt spid="7"/>
                                        </p:tgtEl>
                                      </p:cBhvr>
                                    </p:animEffect>
                                  </p:childTnLst>
                                </p:cTn>
                              </p:par>
                            </p:childTnLst>
                          </p:cTn>
                        </p:par>
                        <p:par>
                          <p:cTn id="25" fill="hold">
                            <p:stCondLst>
                              <p:cond delay="5000"/>
                            </p:stCondLst>
                            <p:childTnLst>
                              <p:par>
                                <p:cTn id="26" presetID="0" presetClass="path" presetSubtype="0" decel="50000" fill="hold" nodeType="afterEffect">
                                  <p:stCondLst>
                                    <p:cond delay="1000"/>
                                  </p:stCondLst>
                                  <p:childTnLst>
                                    <p:animMotion origin="layout" path="M 3.33333E-6 -2.59259E-6 L 0.78099 0.67454 " pathEditMode="relative" rAng="0" ptsTypes="AA">
                                      <p:cBhvr>
                                        <p:cTn id="27" dur="2000" fill="hold"/>
                                        <p:tgtEl>
                                          <p:spTgt spid="9"/>
                                        </p:tgtEl>
                                        <p:attrNameLst>
                                          <p:attrName>ppt_x</p:attrName>
                                          <p:attrName>ppt_y</p:attrName>
                                        </p:attrNameLst>
                                      </p:cBhvr>
                                      <p:rCtr x="39010" y="33704"/>
                                    </p:animMotion>
                                  </p:childTnLst>
                                </p:cTn>
                              </p:par>
                              <p:par>
                                <p:cTn id="28" presetID="35" presetClass="exit" presetSubtype="0" fill="hold" nodeType="withEffect">
                                  <p:stCondLst>
                                    <p:cond delay="1200"/>
                                  </p:stCondLst>
                                  <p:childTnLst>
                                    <p:animEffect transition="out" filter="fade">
                                      <p:cBhvr>
                                        <p:cTn id="29" dur="5000"/>
                                        <p:tgtEl>
                                          <p:spTgt spid="9"/>
                                        </p:tgtEl>
                                      </p:cBhvr>
                                    </p:animEffect>
                                    <p:anim calcmode="lin" valueType="num">
                                      <p:cBhvr>
                                        <p:cTn id="30" dur="5000"/>
                                        <p:tgtEl>
                                          <p:spTgt spid="9"/>
                                        </p:tgtEl>
                                        <p:attrNameLst>
                                          <p:attrName>style.rotation</p:attrName>
                                        </p:attrNameLst>
                                      </p:cBhvr>
                                      <p:tavLst>
                                        <p:tav tm="0">
                                          <p:val>
                                            <p:fltVal val="0"/>
                                          </p:val>
                                        </p:tav>
                                        <p:tav tm="100000">
                                          <p:val>
                                            <p:fltVal val="720"/>
                                          </p:val>
                                        </p:tav>
                                      </p:tavLst>
                                    </p:anim>
                                    <p:anim calcmode="lin" valueType="num">
                                      <p:cBhvr>
                                        <p:cTn id="31" dur="5000"/>
                                        <p:tgtEl>
                                          <p:spTgt spid="9"/>
                                        </p:tgtEl>
                                        <p:attrNameLst>
                                          <p:attrName>ppt_h</p:attrName>
                                        </p:attrNameLst>
                                      </p:cBhvr>
                                      <p:tavLst>
                                        <p:tav tm="0">
                                          <p:val>
                                            <p:strVal val="ppt_h"/>
                                          </p:val>
                                        </p:tav>
                                        <p:tav tm="100000">
                                          <p:val>
                                            <p:fltVal val="0"/>
                                          </p:val>
                                        </p:tav>
                                      </p:tavLst>
                                    </p:anim>
                                    <p:anim calcmode="lin" valueType="num">
                                      <p:cBhvr>
                                        <p:cTn id="32" dur="5000"/>
                                        <p:tgtEl>
                                          <p:spTgt spid="9"/>
                                        </p:tgtEl>
                                        <p:attrNameLst>
                                          <p:attrName>ppt_w</p:attrName>
                                        </p:attrNameLst>
                                      </p:cBhvr>
                                      <p:tavLst>
                                        <p:tav tm="0">
                                          <p:val>
                                            <p:strVal val="ppt_w"/>
                                          </p:val>
                                        </p:tav>
                                        <p:tav tm="100000">
                                          <p:val>
                                            <p:fltVal val="0"/>
                                          </p:val>
                                        </p:tav>
                                      </p:tavLst>
                                    </p:anim>
                                    <p:set>
                                      <p:cBhvr>
                                        <p:cTn id="33" dur="1" fill="hold">
                                          <p:stCondLst>
                                            <p:cond delay="4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207D38-6BA7-B74D-A9FF-37A3931382E2}"/>
              </a:ext>
            </a:extLst>
          </p:cNvPr>
          <p:cNvGrpSpPr/>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783282E4-F0E1-5042-AC2B-81FC2EDE851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3FE5F29-F1CE-7C48-8579-586FD78BDA0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208C25-6BF9-CD49-8929-45A09C59A660}"/>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915075B-767D-734F-BB48-63E3417466E5}"/>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12D5DF4A-AAC9-AA4B-BBAB-B632B81AA37F}"/>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2551AB5F-1E8A-E74A-9467-F41D55830726}"/>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655C6A-99F9-C549-BB3F-AB384F83AFF0}"/>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AAC0B77-9B70-6C4A-A78F-FA716F46756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30ABB067-C6AC-664C-9AB7-C5BE8967E96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3D6441F-48FF-B449-9055-F9DEC2DCA235}"/>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0B52D66C-455E-D047-BD3A-AA6150D89CD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726228C-72CE-D54E-82AE-B8E49E63CC57}"/>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751A0F-3425-8D4A-822F-ECD7085CF793}"/>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815307FC-0196-7E46-A380-FC1F435C92A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CDE3443-2E85-6B42-93D3-FC00E47CE752}"/>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4E5F4946-B9C6-2943-816A-932EF9EE0631}"/>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CC6A8D3-1942-A149-BD09-0C199D0835FB}"/>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7519D63-DEB7-694B-AC73-B13C4A46A328}"/>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0116B5F-BE6F-7D43-9706-804F92F3BEA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sp>
        <p:nvSpPr>
          <p:cNvPr id="2" name="Rectangle 1">
            <a:extLst>
              <a:ext uri="{FF2B5EF4-FFF2-40B4-BE49-F238E27FC236}">
                <a16:creationId xmlns:a16="http://schemas.microsoft.com/office/drawing/2014/main" id="{1445F621-6E23-6342-9671-0024F1AF9B34}"/>
              </a:ext>
            </a:extLst>
          </p:cNvPr>
          <p:cNvSpPr/>
          <p:nvPr/>
        </p:nvSpPr>
        <p:spPr>
          <a:xfrm>
            <a:off x="1652186" y="538611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nvGrpSpPr>
          <p:cNvPr id="3" name="Group 2">
            <a:extLst>
              <a:ext uri="{FF2B5EF4-FFF2-40B4-BE49-F238E27FC236}">
                <a16:creationId xmlns:a16="http://schemas.microsoft.com/office/drawing/2014/main" id="{A84B8A70-FBCC-624A-825A-0C9FEC961D4E}"/>
              </a:ext>
            </a:extLst>
          </p:cNvPr>
          <p:cNvGrpSpPr/>
          <p:nvPr/>
        </p:nvGrpSpPr>
        <p:grpSpPr>
          <a:xfrm>
            <a:off x="1669292" y="569550"/>
            <a:ext cx="8845667" cy="4658730"/>
            <a:chOff x="1669294" y="1005686"/>
            <a:chExt cx="8845667" cy="4658730"/>
          </a:xfrm>
        </p:grpSpPr>
        <p:sp>
          <p:nvSpPr>
            <p:cNvPr id="4" name="Isosceles Triangle 39">
              <a:extLst>
                <a:ext uri="{FF2B5EF4-FFF2-40B4-BE49-F238E27FC236}">
                  <a16:creationId xmlns:a16="http://schemas.microsoft.com/office/drawing/2014/main" id="{3C5314CC-F55E-FB45-AA79-07F5B47BA9C6}"/>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0F2DFAA-67E1-6D41-B7DE-C73038799F60}"/>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6" name="Rectangle 5">
            <a:extLst>
              <a:ext uri="{FF2B5EF4-FFF2-40B4-BE49-F238E27FC236}">
                <a16:creationId xmlns:a16="http://schemas.microsoft.com/office/drawing/2014/main" id="{9CDE3095-898E-254C-9BE8-D77EEB6C852A}"/>
              </a:ext>
            </a:extLst>
          </p:cNvPr>
          <p:cNvSpPr/>
          <p:nvPr/>
        </p:nvSpPr>
        <p:spPr>
          <a:xfrm>
            <a:off x="2092411" y="985460"/>
            <a:ext cx="7828402" cy="3477876"/>
          </a:xfrm>
          <a:prstGeom prst="rect">
            <a:avLst/>
          </a:prstGeom>
        </p:spPr>
        <p:txBody>
          <a:bodyPr wrap="square">
            <a:spAutoFit/>
          </a:bodyPr>
          <a:lstStyle/>
          <a:p>
            <a:pPr marL="342900" indent="-342900">
              <a:spcBef>
                <a:spcPts val="1200"/>
              </a:spcBef>
              <a:buFont typeface="+mj-lt"/>
              <a:buAutoNum type="arabicPeriod"/>
            </a:pPr>
            <a:r>
              <a:rPr lang="nl-NL" b="1" dirty="0">
                <a:latin typeface="Arial" panose="020B0604020202020204" pitchFamily="34" charset="0"/>
              </a:rPr>
              <a:t>De bus stopt te ver van de stoeprand, dan durf ik niet uit te stappen, ben bang dat ik val</a:t>
            </a:r>
            <a:endParaRPr lang="en-US" b="1" dirty="0">
              <a:latin typeface="Arial" panose="020B0604020202020204" pitchFamily="34" charset="0"/>
            </a:endParaRPr>
          </a:p>
          <a:p>
            <a:pPr marL="342900" lvl="0" indent="-342900">
              <a:spcBef>
                <a:spcPts val="1200"/>
              </a:spcBef>
              <a:buFont typeface="+mj-lt"/>
              <a:buAutoNum type="arabicPeriod"/>
            </a:pPr>
            <a:r>
              <a:rPr lang="nl-NL" b="1" dirty="0">
                <a:latin typeface="Arial" panose="020B0604020202020204" pitchFamily="34" charset="0"/>
              </a:rPr>
              <a:t>Ik moet zitten want ik kan mijn evenwicht niet houden, gaat niet bij volle bus</a:t>
            </a:r>
            <a:endParaRPr lang="en-US" b="1" dirty="0">
              <a:latin typeface="Arial" panose="020B0604020202020204" pitchFamily="34" charset="0"/>
            </a:endParaRPr>
          </a:p>
          <a:p>
            <a:pPr marL="342900" lvl="0" indent="-342900">
              <a:spcBef>
                <a:spcPts val="1200"/>
              </a:spcBef>
              <a:buFont typeface="+mj-lt"/>
              <a:buAutoNum type="arabicPeriod"/>
            </a:pPr>
            <a:r>
              <a:rPr lang="nl-NL" b="1" dirty="0">
                <a:latin typeface="Arial" panose="020B0604020202020204" pitchFamily="34" charset="0"/>
              </a:rPr>
              <a:t>Ik kan de letters bij de bushalte niet lezen, ze zijn te klein, dan weet ik niet hoe laat de bus vertrekt</a:t>
            </a:r>
            <a:endParaRPr lang="en-US" b="1" dirty="0">
              <a:latin typeface="Arial" panose="020B0604020202020204" pitchFamily="34" charset="0"/>
            </a:endParaRPr>
          </a:p>
          <a:p>
            <a:pPr marL="342900" lvl="0" indent="-342900">
              <a:spcBef>
                <a:spcPts val="1200"/>
              </a:spcBef>
              <a:buFont typeface="+mj-lt"/>
              <a:buAutoNum type="arabicPeriod"/>
            </a:pPr>
            <a:r>
              <a:rPr lang="nl-NL" b="1" dirty="0">
                <a:latin typeface="Arial" panose="020B0604020202020204" pitchFamily="34" charset="0"/>
              </a:rPr>
              <a:t>De plank van de bus werkt bijna nooit, ik durf er niet meer op te rekenen</a:t>
            </a:r>
            <a:endParaRPr lang="en-US" b="1" dirty="0">
              <a:latin typeface="Arial" panose="020B0604020202020204" pitchFamily="34" charset="0"/>
            </a:endParaRPr>
          </a:p>
          <a:p>
            <a:pPr marL="342900" lvl="0" indent="-342900">
              <a:spcBef>
                <a:spcPts val="1200"/>
              </a:spcBef>
              <a:buFont typeface="+mj-lt"/>
              <a:buAutoNum type="arabicPeriod"/>
            </a:pPr>
            <a:r>
              <a:rPr lang="nl-NL" b="1" dirty="0">
                <a:latin typeface="Arial" panose="020B0604020202020204" pitchFamily="34" charset="0"/>
              </a:rPr>
              <a:t>Ik mag niet mee met de bus omdat mijn elektrische rolstoel te zwaar zou zijn, ik weet dat dat niet waar is</a:t>
            </a:r>
            <a:endParaRPr lang="en-US" b="1" dirty="0">
              <a:latin typeface="Arial" panose="020B0604020202020204" pitchFamily="34" charset="0"/>
            </a:endParaRPr>
          </a:p>
        </p:txBody>
      </p:sp>
      <p:sp>
        <p:nvSpPr>
          <p:cNvPr id="8" name="Subtitle 2">
            <a:extLst>
              <a:ext uri="{FF2B5EF4-FFF2-40B4-BE49-F238E27FC236}">
                <a16:creationId xmlns:a16="http://schemas.microsoft.com/office/drawing/2014/main" id="{4F429513-03D9-A54C-BB3A-72329B5BE61F}"/>
              </a:ext>
            </a:extLst>
          </p:cNvPr>
          <p:cNvSpPr txBox="1">
            <a:spLocks/>
          </p:cNvSpPr>
          <p:nvPr/>
        </p:nvSpPr>
        <p:spPr>
          <a:xfrm>
            <a:off x="1848961" y="5662486"/>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Wat </a:t>
            </a:r>
            <a:r>
              <a:rPr lang="en-US" b="1" dirty="0" err="1">
                <a:solidFill>
                  <a:schemeClr val="bg1"/>
                </a:solidFill>
                <a:latin typeface="Arial" panose="020B0604020202020204" pitchFamily="34" charset="0"/>
              </a:rPr>
              <a:t>er</a:t>
            </a:r>
            <a:r>
              <a:rPr lang="en-US" b="1" dirty="0">
                <a:solidFill>
                  <a:schemeClr val="bg1"/>
                </a:solidFill>
                <a:latin typeface="Arial" panose="020B0604020202020204" pitchFamily="34" charset="0"/>
              </a:rPr>
              <a:t> </a:t>
            </a:r>
            <a:r>
              <a:rPr lang="en-US" b="1" dirty="0" err="1">
                <a:solidFill>
                  <a:schemeClr val="bg1"/>
                </a:solidFill>
                <a:latin typeface="Arial" panose="020B0604020202020204" pitchFamily="34" charset="0"/>
              </a:rPr>
              <a:t>speelt</a:t>
            </a:r>
            <a:r>
              <a:rPr lang="en-US" b="1" dirty="0">
                <a:solidFill>
                  <a:schemeClr val="bg1"/>
                </a:solidFill>
                <a:latin typeface="Arial" panose="020B0604020202020204" pitchFamily="34" charset="0"/>
              </a:rPr>
              <a:t>…</a:t>
            </a:r>
          </a:p>
        </p:txBody>
      </p:sp>
      <p:sp>
        <p:nvSpPr>
          <p:cNvPr id="10" name="Title 1">
            <a:extLst>
              <a:ext uri="{FF2B5EF4-FFF2-40B4-BE49-F238E27FC236}">
                <a16:creationId xmlns:a16="http://schemas.microsoft.com/office/drawing/2014/main" id="{AC2F6FE7-0BB2-634B-955E-D16F61B3E793}"/>
              </a:ext>
            </a:extLst>
          </p:cNvPr>
          <p:cNvSpPr txBox="1">
            <a:spLocks/>
          </p:cNvSpPr>
          <p:nvPr/>
        </p:nvSpPr>
        <p:spPr>
          <a:xfrm>
            <a:off x="1669292" y="5502714"/>
            <a:ext cx="8679915" cy="1748729"/>
          </a:xfrm>
          <a:prstGeom prst="rect">
            <a:avLst/>
          </a:prstGeom>
        </p:spPr>
        <p:txBody>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r"/>
            <a:r>
              <a:rPr lang="en-US" b="1" spc="0" dirty="0">
                <a:solidFill>
                  <a:schemeClr val="bg1"/>
                </a:solidFill>
                <a:latin typeface="Arial" panose="020B0604020202020204" pitchFamily="34" charset="0"/>
              </a:rPr>
              <a:t>met de bus</a:t>
            </a:r>
          </a:p>
        </p:txBody>
      </p:sp>
    </p:spTree>
    <p:extLst>
      <p:ext uri="{BB962C8B-B14F-4D97-AF65-F5344CB8AC3E}">
        <p14:creationId xmlns:p14="http://schemas.microsoft.com/office/powerpoint/2010/main" val="2414581684"/>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1500"/>
                            </p:stCondLst>
                            <p:childTnLst>
                              <p:par>
                                <p:cTn id="12" presetID="10" presetClass="entr" presetSubtype="0" fill="hold" grpId="0" nodeType="afterEffect">
                                  <p:stCondLst>
                                    <p:cond delay="100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3000"/>
                            </p:stCondLst>
                            <p:childTnLst>
                              <p:par>
                                <p:cTn id="16" presetID="10" presetClass="entr" presetSubtype="0" fill="hold" grpId="0" nodeType="afterEffect">
                                  <p:stCondLst>
                                    <p:cond delay="10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par>
                          <p:cTn id="19" fill="hold">
                            <p:stCondLst>
                              <p:cond delay="4500"/>
                            </p:stCondLst>
                            <p:childTnLst>
                              <p:par>
                                <p:cTn id="20" presetID="10" presetClass="entr" presetSubtype="0" fill="hold" grpId="0" nodeType="afterEffect">
                                  <p:stCondLst>
                                    <p:cond delay="100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par>
                          <p:cTn id="23" fill="hold">
                            <p:stCondLst>
                              <p:cond delay="6000"/>
                            </p:stCondLst>
                            <p:childTnLst>
                              <p:par>
                                <p:cTn id="24" presetID="10" presetClass="entr" presetSubtype="0" fill="hold" grpId="0" nodeType="afterEffect">
                                  <p:stCondLst>
                                    <p:cond delay="100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par>
                          <p:cTn id="27" fill="hold">
                            <p:stCondLst>
                              <p:cond delay="7500"/>
                            </p:stCondLst>
                            <p:childTnLst>
                              <p:par>
                                <p:cTn id="28" presetID="10" presetClass="entr" presetSubtype="0" fill="hold" grpId="0" nodeType="afterEffect">
                                  <p:stCondLst>
                                    <p:cond delay="100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childTnLst>
                          </p:cTn>
                        </p:par>
                        <p:par>
                          <p:cTn id="31" fill="hold">
                            <p:stCondLst>
                              <p:cond delay="9000"/>
                            </p:stCondLst>
                            <p:childTnLst>
                              <p:par>
                                <p:cTn id="32" presetID="10" presetClass="exit" presetSubtype="0" fill="hold" nodeType="afterEffect">
                                  <p:stCondLst>
                                    <p:cond delay="4000"/>
                                  </p:stCondLst>
                                  <p:childTnLst>
                                    <p:animEffect transition="out" filter="fade">
                                      <p:cBhvr>
                                        <p:cTn id="33" dur="1000"/>
                                        <p:tgtEl>
                                          <p:spTgt spid="3"/>
                                        </p:tgtEl>
                                      </p:cBhvr>
                                    </p:animEffect>
                                    <p:set>
                                      <p:cBhvr>
                                        <p:cTn id="34" dur="1" fill="hold">
                                          <p:stCondLst>
                                            <p:cond delay="999"/>
                                          </p:stCondLst>
                                        </p:cTn>
                                        <p:tgtEl>
                                          <p:spTgt spid="3"/>
                                        </p:tgtEl>
                                        <p:attrNameLst>
                                          <p:attrName>style.visibility</p:attrName>
                                        </p:attrNameLst>
                                      </p:cBhvr>
                                      <p:to>
                                        <p:strVal val="hidden"/>
                                      </p:to>
                                    </p:set>
                                  </p:childTnLst>
                                </p:cTn>
                              </p:par>
                              <p:par>
                                <p:cTn id="35" presetID="10" presetClass="exit" presetSubtype="0" fill="hold" grpId="1" nodeType="withEffect">
                                  <p:stCondLst>
                                    <p:cond delay="3500"/>
                                  </p:stCondLst>
                                  <p:childTnLst>
                                    <p:animEffect transition="out" filter="fade">
                                      <p:cBhvr>
                                        <p:cTn id="36" dur="1000"/>
                                        <p:tgtEl>
                                          <p:spTgt spid="6">
                                            <p:txEl>
                                              <p:pRg st="0" end="0"/>
                                            </p:txEl>
                                          </p:spTgt>
                                        </p:tgtEl>
                                      </p:cBhvr>
                                    </p:animEffect>
                                    <p:set>
                                      <p:cBhvr>
                                        <p:cTn id="37" dur="1" fill="hold">
                                          <p:stCondLst>
                                            <p:cond delay="999"/>
                                          </p:stCondLst>
                                        </p:cTn>
                                        <p:tgtEl>
                                          <p:spTgt spid="6">
                                            <p:txEl>
                                              <p:pRg st="0" end="0"/>
                                            </p:txEl>
                                          </p:spTgt>
                                        </p:tgtEl>
                                        <p:attrNameLst>
                                          <p:attrName>style.visibility</p:attrName>
                                        </p:attrNameLst>
                                      </p:cBhvr>
                                      <p:to>
                                        <p:strVal val="hidden"/>
                                      </p:to>
                                    </p:set>
                                  </p:childTnLst>
                                </p:cTn>
                              </p:par>
                              <p:par>
                                <p:cTn id="38" presetID="10" presetClass="exit" presetSubtype="0" fill="hold" grpId="1" nodeType="withEffect">
                                  <p:stCondLst>
                                    <p:cond delay="3500"/>
                                  </p:stCondLst>
                                  <p:childTnLst>
                                    <p:animEffect transition="out" filter="fade">
                                      <p:cBhvr>
                                        <p:cTn id="39" dur="1000"/>
                                        <p:tgtEl>
                                          <p:spTgt spid="6">
                                            <p:txEl>
                                              <p:pRg st="1" end="1"/>
                                            </p:txEl>
                                          </p:spTgt>
                                        </p:tgtEl>
                                      </p:cBhvr>
                                    </p:animEffect>
                                    <p:set>
                                      <p:cBhvr>
                                        <p:cTn id="40" dur="1" fill="hold">
                                          <p:stCondLst>
                                            <p:cond delay="999"/>
                                          </p:stCondLst>
                                        </p:cTn>
                                        <p:tgtEl>
                                          <p:spTgt spid="6">
                                            <p:txEl>
                                              <p:pRg st="1" end="1"/>
                                            </p:txEl>
                                          </p:spTgt>
                                        </p:tgtEl>
                                        <p:attrNameLst>
                                          <p:attrName>style.visibility</p:attrName>
                                        </p:attrNameLst>
                                      </p:cBhvr>
                                      <p:to>
                                        <p:strVal val="hidden"/>
                                      </p:to>
                                    </p:set>
                                  </p:childTnLst>
                                </p:cTn>
                              </p:par>
                              <p:par>
                                <p:cTn id="41" presetID="10" presetClass="exit" presetSubtype="0" fill="hold" grpId="1" nodeType="withEffect">
                                  <p:stCondLst>
                                    <p:cond delay="3500"/>
                                  </p:stCondLst>
                                  <p:childTnLst>
                                    <p:animEffect transition="out" filter="fade">
                                      <p:cBhvr>
                                        <p:cTn id="42" dur="1000"/>
                                        <p:tgtEl>
                                          <p:spTgt spid="6">
                                            <p:txEl>
                                              <p:pRg st="2" end="2"/>
                                            </p:txEl>
                                          </p:spTgt>
                                        </p:tgtEl>
                                      </p:cBhvr>
                                    </p:animEffect>
                                    <p:set>
                                      <p:cBhvr>
                                        <p:cTn id="43" dur="1" fill="hold">
                                          <p:stCondLst>
                                            <p:cond delay="999"/>
                                          </p:stCondLst>
                                        </p:cTn>
                                        <p:tgtEl>
                                          <p:spTgt spid="6">
                                            <p:txEl>
                                              <p:pRg st="2" end="2"/>
                                            </p:txEl>
                                          </p:spTgt>
                                        </p:tgtEl>
                                        <p:attrNameLst>
                                          <p:attrName>style.visibility</p:attrName>
                                        </p:attrNameLst>
                                      </p:cBhvr>
                                      <p:to>
                                        <p:strVal val="hidden"/>
                                      </p:to>
                                    </p:set>
                                  </p:childTnLst>
                                </p:cTn>
                              </p:par>
                              <p:par>
                                <p:cTn id="44" presetID="10" presetClass="exit" presetSubtype="0" fill="hold" grpId="1" nodeType="withEffect">
                                  <p:stCondLst>
                                    <p:cond delay="3500"/>
                                  </p:stCondLst>
                                  <p:childTnLst>
                                    <p:animEffect transition="out" filter="fade">
                                      <p:cBhvr>
                                        <p:cTn id="45" dur="1000"/>
                                        <p:tgtEl>
                                          <p:spTgt spid="6">
                                            <p:txEl>
                                              <p:pRg st="3" end="3"/>
                                            </p:txEl>
                                          </p:spTgt>
                                        </p:tgtEl>
                                      </p:cBhvr>
                                    </p:animEffect>
                                    <p:set>
                                      <p:cBhvr>
                                        <p:cTn id="46" dur="1" fill="hold">
                                          <p:stCondLst>
                                            <p:cond delay="999"/>
                                          </p:stCondLst>
                                        </p:cTn>
                                        <p:tgtEl>
                                          <p:spTgt spid="6">
                                            <p:txEl>
                                              <p:pRg st="3" end="3"/>
                                            </p:txEl>
                                          </p:spTgt>
                                        </p:tgtEl>
                                        <p:attrNameLst>
                                          <p:attrName>style.visibility</p:attrName>
                                        </p:attrNameLst>
                                      </p:cBhvr>
                                      <p:to>
                                        <p:strVal val="hidden"/>
                                      </p:to>
                                    </p:set>
                                  </p:childTnLst>
                                </p:cTn>
                              </p:par>
                              <p:par>
                                <p:cTn id="47" presetID="10" presetClass="exit" presetSubtype="0" fill="hold" grpId="1" nodeType="withEffect">
                                  <p:stCondLst>
                                    <p:cond delay="3500"/>
                                  </p:stCondLst>
                                  <p:childTnLst>
                                    <p:animEffect transition="out" filter="fade">
                                      <p:cBhvr>
                                        <p:cTn id="48" dur="1000"/>
                                        <p:tgtEl>
                                          <p:spTgt spid="6">
                                            <p:txEl>
                                              <p:pRg st="4" end="4"/>
                                            </p:txEl>
                                          </p:spTgt>
                                        </p:tgtEl>
                                      </p:cBhvr>
                                    </p:animEffect>
                                    <p:set>
                                      <p:cBhvr>
                                        <p:cTn id="49" dur="1" fill="hold">
                                          <p:stCondLst>
                                            <p:cond delay="999"/>
                                          </p:stCondLst>
                                        </p:cTn>
                                        <p:tgtEl>
                                          <p:spTgt spid="6">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uiExpand="1" build="p"/>
      <p:bldP spid="6" grpId="1"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207D38-6BA7-B74D-A9FF-37A3931382E2}"/>
              </a:ext>
            </a:extLst>
          </p:cNvPr>
          <p:cNvGrpSpPr/>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783282E4-F0E1-5042-AC2B-81FC2EDE851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3FE5F29-F1CE-7C48-8579-586FD78BDA0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208C25-6BF9-CD49-8929-45A09C59A660}"/>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915075B-767D-734F-BB48-63E3417466E5}"/>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12D5DF4A-AAC9-AA4B-BBAB-B632B81AA37F}"/>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2551AB5F-1E8A-E74A-9467-F41D55830726}"/>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655C6A-99F9-C549-BB3F-AB384F83AFF0}"/>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AAC0B77-9B70-6C4A-A78F-FA716F46756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30ABB067-C6AC-664C-9AB7-C5BE8967E96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3D6441F-48FF-B449-9055-F9DEC2DCA235}"/>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0B52D66C-455E-D047-BD3A-AA6150D89CD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726228C-72CE-D54E-82AE-B8E49E63CC57}"/>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751A0F-3425-8D4A-822F-ECD7085CF793}"/>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815307FC-0196-7E46-A380-FC1F435C92A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CDE3443-2E85-6B42-93D3-FC00E47CE752}"/>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4E5F4946-B9C6-2943-816A-932EF9EE0631}"/>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CC6A8D3-1942-A149-BD09-0C199D0835FB}"/>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7519D63-DEB7-694B-AC73-B13C4A46A328}"/>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0116B5F-BE6F-7D43-9706-804F92F3BEA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grpSp>
        <p:nvGrpSpPr>
          <p:cNvPr id="3" name="Group 2">
            <a:extLst>
              <a:ext uri="{FF2B5EF4-FFF2-40B4-BE49-F238E27FC236}">
                <a16:creationId xmlns:a16="http://schemas.microsoft.com/office/drawing/2014/main" id="{A84B8A70-FBCC-624A-825A-0C9FEC961D4E}"/>
              </a:ext>
            </a:extLst>
          </p:cNvPr>
          <p:cNvGrpSpPr/>
          <p:nvPr/>
        </p:nvGrpSpPr>
        <p:grpSpPr>
          <a:xfrm rot="10800000">
            <a:off x="1649822" y="1443572"/>
            <a:ext cx="8845667" cy="4658730"/>
            <a:chOff x="1669294" y="1005686"/>
            <a:chExt cx="8845667" cy="4658730"/>
          </a:xfrm>
        </p:grpSpPr>
        <p:sp>
          <p:nvSpPr>
            <p:cNvPr id="4" name="Isosceles Triangle 39">
              <a:extLst>
                <a:ext uri="{FF2B5EF4-FFF2-40B4-BE49-F238E27FC236}">
                  <a16:creationId xmlns:a16="http://schemas.microsoft.com/office/drawing/2014/main" id="{3C5314CC-F55E-FB45-AA79-07F5B47BA9C6}"/>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5" name="Rectangle 4">
              <a:extLst>
                <a:ext uri="{FF2B5EF4-FFF2-40B4-BE49-F238E27FC236}">
                  <a16:creationId xmlns:a16="http://schemas.microsoft.com/office/drawing/2014/main" id="{10F2DFAA-67E1-6D41-B7DE-C73038799F60}"/>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6" name="Rectangle 5">
            <a:extLst>
              <a:ext uri="{FF2B5EF4-FFF2-40B4-BE49-F238E27FC236}">
                <a16:creationId xmlns:a16="http://schemas.microsoft.com/office/drawing/2014/main" id="{9CDE3095-898E-254C-9BE8-D77EEB6C852A}"/>
              </a:ext>
            </a:extLst>
          </p:cNvPr>
          <p:cNvSpPr/>
          <p:nvPr/>
        </p:nvSpPr>
        <p:spPr>
          <a:xfrm>
            <a:off x="2036543" y="2145865"/>
            <a:ext cx="7509315" cy="3354765"/>
          </a:xfrm>
          <a:prstGeom prst="rect">
            <a:avLst/>
          </a:prstGeom>
        </p:spPr>
        <p:txBody>
          <a:bodyPr wrap="square">
            <a:spAutoFit/>
          </a:bodyPr>
          <a:lstStyle/>
          <a:p>
            <a:pPr marL="342900" indent="-342900">
              <a:spcBef>
                <a:spcPts val="1200"/>
              </a:spcBef>
              <a:buFont typeface="+mj-lt"/>
              <a:buAutoNum type="arabicPeriod"/>
            </a:pPr>
            <a:r>
              <a:rPr lang="nl" b="1" dirty="0">
                <a:latin typeface="Arial" panose="020B0604020202020204" pitchFamily="34" charset="0"/>
              </a:rPr>
              <a:t>De bus dichter bij de stoeprand parkeren</a:t>
            </a:r>
          </a:p>
          <a:p>
            <a:pPr marL="342900" lvl="0" indent="-342900">
              <a:spcBef>
                <a:spcPts val="1200"/>
              </a:spcBef>
              <a:buFont typeface="+mj-lt"/>
              <a:buAutoNum type="arabicPeriod"/>
            </a:pPr>
            <a:r>
              <a:rPr lang="nl-NL" b="1" dirty="0">
                <a:latin typeface="Arial" panose="020B0604020202020204" pitchFamily="34" charset="0"/>
              </a:rPr>
              <a:t>I</a:t>
            </a:r>
            <a:r>
              <a:rPr lang="nl" b="1" dirty="0">
                <a:latin typeface="Arial" panose="020B0604020202020204" pitchFamily="34" charset="0"/>
              </a:rPr>
              <a:t>k moet durven vragen om te gaan zitten, ook al kijken mensen mij dan aan omdat ik zo jong ben</a:t>
            </a:r>
          </a:p>
          <a:p>
            <a:pPr marL="342900" lvl="0" indent="-342900">
              <a:spcBef>
                <a:spcPts val="1200"/>
              </a:spcBef>
              <a:buFont typeface="+mj-lt"/>
              <a:buAutoNum type="arabicPeriod"/>
            </a:pPr>
            <a:r>
              <a:rPr lang="nl" b="1" dirty="0">
                <a:latin typeface="Arial" panose="020B0604020202020204" pitchFamily="34" charset="0"/>
              </a:rPr>
              <a:t>De letters groter maken bij de bushaltes, meer gebruik van picto’ maken</a:t>
            </a:r>
          </a:p>
          <a:p>
            <a:pPr marL="342900" lvl="0" indent="-342900">
              <a:spcBef>
                <a:spcPts val="1200"/>
              </a:spcBef>
              <a:buFont typeface="+mj-lt"/>
              <a:buAutoNum type="arabicPeriod"/>
            </a:pPr>
            <a:r>
              <a:rPr lang="nl" b="1" dirty="0">
                <a:latin typeface="Arial" panose="020B0604020202020204" pitchFamily="34" charset="0"/>
              </a:rPr>
              <a:t>Zorgen dat de plank werkt</a:t>
            </a:r>
          </a:p>
          <a:p>
            <a:pPr marL="342900" lvl="0" indent="-342900">
              <a:spcBef>
                <a:spcPts val="1200"/>
              </a:spcBef>
              <a:buFont typeface="+mj-lt"/>
              <a:buAutoNum type="arabicPeriod"/>
            </a:pPr>
            <a:r>
              <a:rPr lang="nl" b="1" dirty="0">
                <a:latin typeface="Arial" panose="020B0604020202020204" pitchFamily="34" charset="0"/>
              </a:rPr>
              <a:t>Meer geduld van de chauffeur om ook mij, met mijn zware rolstoel mee te nemen</a:t>
            </a:r>
          </a:p>
          <a:p>
            <a:pPr marL="342900" lvl="0" indent="-342900">
              <a:spcBef>
                <a:spcPts val="1200"/>
              </a:spcBef>
              <a:buFont typeface="+mj-lt"/>
              <a:buAutoNum type="arabicPeriod"/>
            </a:pPr>
            <a:endParaRPr lang="nl" b="1" dirty="0">
              <a:latin typeface="Arial" panose="020B0604020202020204" pitchFamily="34" charset="0"/>
            </a:endParaRPr>
          </a:p>
        </p:txBody>
      </p:sp>
      <p:grpSp>
        <p:nvGrpSpPr>
          <p:cNvPr id="7" name="Group 6">
            <a:extLst>
              <a:ext uri="{FF2B5EF4-FFF2-40B4-BE49-F238E27FC236}">
                <a16:creationId xmlns:a16="http://schemas.microsoft.com/office/drawing/2014/main" id="{9D527D04-121E-0745-9D38-09E631A86199}"/>
              </a:ext>
            </a:extLst>
          </p:cNvPr>
          <p:cNvGrpSpPr/>
          <p:nvPr/>
        </p:nvGrpSpPr>
        <p:grpSpPr>
          <a:xfrm>
            <a:off x="1648867" y="5386118"/>
            <a:ext cx="8843596" cy="1865325"/>
            <a:chOff x="1652186" y="5386118"/>
            <a:chExt cx="8843596" cy="1865325"/>
          </a:xfrm>
        </p:grpSpPr>
        <p:sp>
          <p:nvSpPr>
            <p:cNvPr id="2" name="Rectangle 1">
              <a:extLst>
                <a:ext uri="{FF2B5EF4-FFF2-40B4-BE49-F238E27FC236}">
                  <a16:creationId xmlns:a16="http://schemas.microsoft.com/office/drawing/2014/main" id="{1445F621-6E23-6342-9671-0024F1AF9B34}"/>
                </a:ext>
              </a:extLst>
            </p:cNvPr>
            <p:cNvSpPr/>
            <p:nvPr/>
          </p:nvSpPr>
          <p:spPr>
            <a:xfrm>
              <a:off x="1652186" y="538611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sp>
          <p:nvSpPr>
            <p:cNvPr id="10" name="Title 1">
              <a:extLst>
                <a:ext uri="{FF2B5EF4-FFF2-40B4-BE49-F238E27FC236}">
                  <a16:creationId xmlns:a16="http://schemas.microsoft.com/office/drawing/2014/main" id="{AC2F6FE7-0BB2-634B-955E-D16F61B3E793}"/>
                </a:ext>
              </a:extLst>
            </p:cNvPr>
            <p:cNvSpPr txBox="1">
              <a:spLocks/>
            </p:cNvSpPr>
            <p:nvPr/>
          </p:nvSpPr>
          <p:spPr>
            <a:xfrm>
              <a:off x="1669292" y="5502714"/>
              <a:ext cx="8679915" cy="1748729"/>
            </a:xfrm>
            <a:prstGeom prst="rect">
              <a:avLst/>
            </a:prstGeom>
          </p:spPr>
          <p:txBody>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r"/>
              <a:r>
                <a:rPr lang="en-US" b="1" spc="0" dirty="0">
                  <a:solidFill>
                    <a:schemeClr val="bg1"/>
                  </a:solidFill>
                  <a:latin typeface="Arial" panose="020B0604020202020204" pitchFamily="34" charset="0"/>
                </a:rPr>
                <a:t>met de bus</a:t>
              </a:r>
            </a:p>
          </p:txBody>
        </p:sp>
      </p:grpSp>
      <p:sp>
        <p:nvSpPr>
          <p:cNvPr id="31" name="Subtitle 2">
            <a:extLst>
              <a:ext uri="{FF2B5EF4-FFF2-40B4-BE49-F238E27FC236}">
                <a16:creationId xmlns:a16="http://schemas.microsoft.com/office/drawing/2014/main" id="{1EC10CD7-4CBC-9F45-95D0-62E8B64123A7}"/>
              </a:ext>
            </a:extLst>
          </p:cNvPr>
          <p:cNvSpPr txBox="1">
            <a:spLocks/>
          </p:cNvSpPr>
          <p:nvPr/>
        </p:nvSpPr>
        <p:spPr>
          <a:xfrm>
            <a:off x="1848961" y="884540"/>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De </a:t>
            </a:r>
            <a:r>
              <a:rPr lang="en-US" b="1" dirty="0" err="1">
                <a:solidFill>
                  <a:schemeClr val="bg1"/>
                </a:solidFill>
                <a:latin typeface="Arial" panose="020B0604020202020204" pitchFamily="34" charset="0"/>
              </a:rPr>
              <a:t>oplossing</a:t>
            </a:r>
            <a:r>
              <a:rPr lang="en-US" b="1" dirty="0">
                <a:solidFill>
                  <a:schemeClr val="bg1"/>
                </a:solidFill>
                <a:latin typeface="Arial" panose="020B0604020202020204" pitchFamily="34" charset="0"/>
              </a:rPr>
              <a:t>:</a:t>
            </a:r>
          </a:p>
        </p:txBody>
      </p:sp>
      <p:sp>
        <p:nvSpPr>
          <p:cNvPr id="8" name="Subtitle 2">
            <a:extLst>
              <a:ext uri="{FF2B5EF4-FFF2-40B4-BE49-F238E27FC236}">
                <a16:creationId xmlns:a16="http://schemas.microsoft.com/office/drawing/2014/main" id="{4F429513-03D9-A54C-BB3A-72329B5BE61F}"/>
              </a:ext>
            </a:extLst>
          </p:cNvPr>
          <p:cNvSpPr txBox="1">
            <a:spLocks/>
          </p:cNvSpPr>
          <p:nvPr/>
        </p:nvSpPr>
        <p:spPr>
          <a:xfrm>
            <a:off x="1848961" y="5662486"/>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Wat </a:t>
            </a:r>
            <a:r>
              <a:rPr lang="en-US" b="1" dirty="0" err="1">
                <a:solidFill>
                  <a:schemeClr val="bg1"/>
                </a:solidFill>
                <a:latin typeface="Arial" panose="020B0604020202020204" pitchFamily="34" charset="0"/>
              </a:rPr>
              <a:t>er</a:t>
            </a:r>
            <a:r>
              <a:rPr lang="en-US" b="1" dirty="0">
                <a:solidFill>
                  <a:schemeClr val="bg1"/>
                </a:solidFill>
                <a:latin typeface="Arial" panose="020B0604020202020204" pitchFamily="34" charset="0"/>
              </a:rPr>
              <a:t> </a:t>
            </a:r>
            <a:r>
              <a:rPr lang="en-US" b="1" dirty="0" err="1">
                <a:solidFill>
                  <a:schemeClr val="bg1"/>
                </a:solidFill>
                <a:latin typeface="Arial" panose="020B0604020202020204" pitchFamily="34" charset="0"/>
              </a:rPr>
              <a:t>speelt</a:t>
            </a:r>
            <a:r>
              <a:rPr lang="en-US" b="1" dirty="0">
                <a:solidFill>
                  <a:schemeClr val="bg1"/>
                </a:solidFill>
                <a:latin typeface="Arial" panose="020B0604020202020204" pitchFamily="34" charset="0"/>
              </a:rPr>
              <a:t>…</a:t>
            </a:r>
          </a:p>
        </p:txBody>
      </p:sp>
    </p:spTree>
    <p:custDataLst>
      <p:tags r:id="rId1"/>
    </p:custDataLst>
    <p:extLst>
      <p:ext uri="{BB962C8B-B14F-4D97-AF65-F5344CB8AC3E}">
        <p14:creationId xmlns:p14="http://schemas.microsoft.com/office/powerpoint/2010/main" val="827496007"/>
      </p:ext>
    </p:extLst>
  </p:cSld>
  <p:clrMapOvr>
    <a:masterClrMapping/>
  </p:clrMapOvr>
  <mc:AlternateContent xmlns:mc="http://schemas.openxmlformats.org/markup-compatibility/2006">
    <mc:Choice xmlns:p14="http://schemas.microsoft.com/office/powerpoint/2010/main" Requires="p14">
      <p:transition p14:dur="10" advClick="0" advTm="17000"/>
    </mc:Choice>
    <mc:Fallback>
      <p:transition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afterEffect">
                                  <p:stCondLst>
                                    <p:cond delay="0"/>
                                  </p:stCondLst>
                                  <p:childTnLst>
                                    <p:animMotion origin="layout" path="M 3.33333E-6 3.7037E-6 L 3.33333E-6 -0.68866 " pathEditMode="relative" rAng="0" ptsTypes="AA">
                                      <p:cBhvr>
                                        <p:cTn id="6" dur="2000" fill="hold"/>
                                        <p:tgtEl>
                                          <p:spTgt spid="7"/>
                                        </p:tgtEl>
                                        <p:attrNameLst>
                                          <p:attrName>ppt_x</p:attrName>
                                          <p:attrName>ppt_y</p:attrName>
                                        </p:attrNameLst>
                                      </p:cBhvr>
                                      <p:rCtr x="0" y="-34444"/>
                                    </p:animMotion>
                                  </p:childTnLst>
                                </p:cTn>
                              </p:par>
                              <p:par>
                                <p:cTn id="7" presetID="1" presetClass="exit" presetSubtype="0" fill="hold" grpId="0" nodeType="withEffect">
                                  <p:stCondLst>
                                    <p:cond delay="500"/>
                                  </p:stCondLst>
                                  <p:childTnLst>
                                    <p:set>
                                      <p:cBhvr>
                                        <p:cTn id="8" dur="1" fill="hold">
                                          <p:stCondLst>
                                            <p:cond delay="0"/>
                                          </p:stCondLst>
                                        </p:cTn>
                                        <p:tgtEl>
                                          <p:spTgt spid="8"/>
                                        </p:tgtEl>
                                        <p:attrNameLst>
                                          <p:attrName>style.visibility</p:attrName>
                                        </p:attrNameLst>
                                      </p:cBhvr>
                                      <p:to>
                                        <p:strVal val="hidden"/>
                                      </p:to>
                                    </p:set>
                                  </p:childTnLst>
                                </p:cTn>
                              </p:par>
                            </p:childTnLst>
                          </p:cTn>
                        </p:par>
                        <p:par>
                          <p:cTn id="9" fill="hold">
                            <p:stCondLst>
                              <p:cond delay="2000"/>
                            </p:stCondLst>
                            <p:childTnLst>
                              <p:par>
                                <p:cTn id="10" presetID="22" presetClass="entr" presetSubtype="1" fill="hold" nodeType="after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childTnLst>
                          </p:cTn>
                        </p:par>
                        <p:par>
                          <p:cTn id="13" fill="hold">
                            <p:stCondLst>
                              <p:cond delay="3500"/>
                            </p:stCondLst>
                            <p:childTnLst>
                              <p:par>
                                <p:cTn id="14" presetID="10" presetClass="entr" presetSubtype="0" fill="hold" grpId="0" nodeType="afterEffect">
                                  <p:stCondLst>
                                    <p:cond delay="100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5000"/>
                            </p:stCondLst>
                            <p:childTnLst>
                              <p:par>
                                <p:cTn id="18" presetID="10" presetClass="entr" presetSubtype="0" fill="hold" grpId="0" nodeType="afterEffect">
                                  <p:stCondLst>
                                    <p:cond delay="100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par>
                          <p:cTn id="21" fill="hold">
                            <p:stCondLst>
                              <p:cond delay="6500"/>
                            </p:stCondLst>
                            <p:childTnLst>
                              <p:par>
                                <p:cTn id="22" presetID="10" presetClass="entr" presetSubtype="0" fill="hold" grpId="0" nodeType="afterEffect">
                                  <p:stCondLst>
                                    <p:cond delay="100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par>
                          <p:cTn id="25" fill="hold">
                            <p:stCondLst>
                              <p:cond delay="8000"/>
                            </p:stCondLst>
                            <p:childTnLst>
                              <p:par>
                                <p:cTn id="26" presetID="10" presetClass="entr" presetSubtype="0" fill="hold" grpId="0" nodeType="afterEffect">
                                  <p:stCondLst>
                                    <p:cond delay="100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par>
                          <p:cTn id="29" fill="hold">
                            <p:stCondLst>
                              <p:cond delay="9500"/>
                            </p:stCondLst>
                            <p:childTnLst>
                              <p:par>
                                <p:cTn id="30" presetID="10" presetClass="entr" presetSubtype="0" fill="hold" grpId="0" nodeType="afterEffect">
                                  <p:stCondLst>
                                    <p:cond delay="100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0AED05-7D68-FB4C-83AD-CB4566F5F259}"/>
              </a:ext>
            </a:extLst>
          </p:cNvPr>
          <p:cNvPicPr>
            <a:picLocks noChangeAspect="1"/>
          </p:cNvPicPr>
          <p:nvPr/>
        </p:nvPicPr>
        <p:blipFill>
          <a:blip r:embed="rId2"/>
          <a:stretch>
            <a:fillRect/>
          </a:stretch>
        </p:blipFill>
        <p:spPr>
          <a:xfrm>
            <a:off x="3867650" y="1233821"/>
            <a:ext cx="7404100" cy="4826000"/>
          </a:xfrm>
          <a:prstGeom prst="rect">
            <a:avLst/>
          </a:prstGeom>
        </p:spPr>
      </p:pic>
      <p:pic>
        <p:nvPicPr>
          <p:cNvPr id="3" name="Picture 2">
            <a:extLst>
              <a:ext uri="{FF2B5EF4-FFF2-40B4-BE49-F238E27FC236}">
                <a16:creationId xmlns:a16="http://schemas.microsoft.com/office/drawing/2014/main" id="{1CC31717-0B26-7B4A-9C90-B8FCF05BB9C9}"/>
              </a:ext>
            </a:extLst>
          </p:cNvPr>
          <p:cNvPicPr>
            <a:picLocks noChangeAspect="1"/>
          </p:cNvPicPr>
          <p:nvPr/>
        </p:nvPicPr>
        <p:blipFill>
          <a:blip r:embed="rId3"/>
          <a:stretch>
            <a:fillRect/>
          </a:stretch>
        </p:blipFill>
        <p:spPr>
          <a:xfrm>
            <a:off x="4021969" y="971790"/>
            <a:ext cx="3568700" cy="5334000"/>
          </a:xfrm>
          <a:prstGeom prst="rect">
            <a:avLst/>
          </a:prstGeom>
        </p:spPr>
      </p:pic>
      <p:pic>
        <p:nvPicPr>
          <p:cNvPr id="4" name="Picture 3">
            <a:extLst>
              <a:ext uri="{FF2B5EF4-FFF2-40B4-BE49-F238E27FC236}">
                <a16:creationId xmlns:a16="http://schemas.microsoft.com/office/drawing/2014/main" id="{3C0DC393-0A9D-6740-B49D-2B4C5429EA9B}"/>
              </a:ext>
            </a:extLst>
          </p:cNvPr>
          <p:cNvPicPr>
            <a:picLocks noChangeAspect="1"/>
          </p:cNvPicPr>
          <p:nvPr/>
        </p:nvPicPr>
        <p:blipFill>
          <a:blip r:embed="rId4"/>
          <a:stretch>
            <a:fillRect/>
          </a:stretch>
        </p:blipFill>
        <p:spPr>
          <a:xfrm>
            <a:off x="3494659" y="969031"/>
            <a:ext cx="4709580" cy="5331600"/>
          </a:xfrm>
          <a:prstGeom prst="rect">
            <a:avLst/>
          </a:prstGeom>
        </p:spPr>
      </p:pic>
      <p:pic>
        <p:nvPicPr>
          <p:cNvPr id="5" name="Picture 4">
            <a:extLst>
              <a:ext uri="{FF2B5EF4-FFF2-40B4-BE49-F238E27FC236}">
                <a16:creationId xmlns:a16="http://schemas.microsoft.com/office/drawing/2014/main" id="{47004A59-3822-EA43-A2CD-C6CA2EC8DDE9}"/>
              </a:ext>
            </a:extLst>
          </p:cNvPr>
          <p:cNvPicPr>
            <a:picLocks noChangeAspect="1"/>
          </p:cNvPicPr>
          <p:nvPr/>
        </p:nvPicPr>
        <p:blipFill>
          <a:blip r:embed="rId5"/>
          <a:stretch>
            <a:fillRect/>
          </a:stretch>
        </p:blipFill>
        <p:spPr>
          <a:xfrm rot="1098336">
            <a:off x="392121" y="77638"/>
            <a:ext cx="2115887" cy="2138396"/>
          </a:xfrm>
          <a:prstGeom prst="rect">
            <a:avLst/>
          </a:prstGeom>
        </p:spPr>
      </p:pic>
      <p:pic>
        <p:nvPicPr>
          <p:cNvPr id="8" name="Picture 7">
            <a:extLst>
              <a:ext uri="{FF2B5EF4-FFF2-40B4-BE49-F238E27FC236}">
                <a16:creationId xmlns:a16="http://schemas.microsoft.com/office/drawing/2014/main" id="{B112650F-A0B9-ED42-A587-A41BF57BF4B5}"/>
              </a:ext>
            </a:extLst>
          </p:cNvPr>
          <p:cNvPicPr>
            <a:picLocks noChangeAspect="1"/>
          </p:cNvPicPr>
          <p:nvPr/>
        </p:nvPicPr>
        <p:blipFill>
          <a:blip r:embed="rId6"/>
          <a:stretch>
            <a:fillRect/>
          </a:stretch>
        </p:blipFill>
        <p:spPr>
          <a:xfrm flipH="1">
            <a:off x="1921987" y="798179"/>
            <a:ext cx="2527300" cy="5638800"/>
          </a:xfrm>
          <a:prstGeom prst="rect">
            <a:avLst/>
          </a:prstGeom>
        </p:spPr>
      </p:pic>
      <p:pic>
        <p:nvPicPr>
          <p:cNvPr id="2" name="Picture 1">
            <a:extLst>
              <a:ext uri="{FF2B5EF4-FFF2-40B4-BE49-F238E27FC236}">
                <a16:creationId xmlns:a16="http://schemas.microsoft.com/office/drawing/2014/main" id="{C5B98059-C358-A446-BEE8-6514C8A703DE}"/>
              </a:ext>
            </a:extLst>
          </p:cNvPr>
          <p:cNvPicPr>
            <a:picLocks noChangeAspect="1"/>
          </p:cNvPicPr>
          <p:nvPr/>
        </p:nvPicPr>
        <p:blipFill>
          <a:blip r:embed="rId7"/>
          <a:stretch>
            <a:fillRect/>
          </a:stretch>
        </p:blipFill>
        <p:spPr>
          <a:xfrm>
            <a:off x="355577" y="545379"/>
            <a:ext cx="4093710" cy="2917739"/>
          </a:xfrm>
          <a:prstGeom prst="rect">
            <a:avLst/>
          </a:prstGeom>
        </p:spPr>
      </p:pic>
      <p:pic>
        <p:nvPicPr>
          <p:cNvPr id="13" name="Picture 12">
            <a:extLst>
              <a:ext uri="{FF2B5EF4-FFF2-40B4-BE49-F238E27FC236}">
                <a16:creationId xmlns:a16="http://schemas.microsoft.com/office/drawing/2014/main" id="{35F04E16-1066-3646-9A7D-47204420662E}"/>
              </a:ext>
            </a:extLst>
          </p:cNvPr>
          <p:cNvPicPr>
            <a:picLocks noChangeAspect="1"/>
          </p:cNvPicPr>
          <p:nvPr/>
        </p:nvPicPr>
        <p:blipFill>
          <a:blip r:embed="rId5"/>
          <a:stretch>
            <a:fillRect/>
          </a:stretch>
        </p:blipFill>
        <p:spPr>
          <a:xfrm rot="20501664" flipH="1">
            <a:off x="9846411" y="77638"/>
            <a:ext cx="2115887" cy="2138396"/>
          </a:xfrm>
          <a:prstGeom prst="rect">
            <a:avLst/>
          </a:prstGeom>
        </p:spPr>
      </p:pic>
      <p:pic>
        <p:nvPicPr>
          <p:cNvPr id="12" name="Picture 11">
            <a:extLst>
              <a:ext uri="{FF2B5EF4-FFF2-40B4-BE49-F238E27FC236}">
                <a16:creationId xmlns:a16="http://schemas.microsoft.com/office/drawing/2014/main" id="{65C18EB0-9496-DF43-BE17-8816B5AC0792}"/>
              </a:ext>
            </a:extLst>
          </p:cNvPr>
          <p:cNvPicPr>
            <a:picLocks noChangeAspect="1"/>
          </p:cNvPicPr>
          <p:nvPr/>
        </p:nvPicPr>
        <p:blipFill>
          <a:blip r:embed="rId7"/>
          <a:stretch>
            <a:fillRect/>
          </a:stretch>
        </p:blipFill>
        <p:spPr>
          <a:xfrm flipH="1">
            <a:off x="8056183" y="545379"/>
            <a:ext cx="3701982" cy="2638540"/>
          </a:xfrm>
          <a:prstGeom prst="rect">
            <a:avLst/>
          </a:prstGeom>
        </p:spPr>
      </p:pic>
    </p:spTree>
    <p:extLst>
      <p:ext uri="{BB962C8B-B14F-4D97-AF65-F5344CB8AC3E}">
        <p14:creationId xmlns:p14="http://schemas.microsoft.com/office/powerpoint/2010/main" val="2615890434"/>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2" decel="50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55" presetClass="entr" presetSubtype="0" fill="hold" nodeType="withEffect">
                                  <p:stCondLst>
                                    <p:cond delay="150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strVal val="#ppt_w*0.70"/>
                                          </p:val>
                                        </p:tav>
                                        <p:tav tm="100000">
                                          <p:val>
                                            <p:strVal val="#ppt_w"/>
                                          </p:val>
                                        </p:tav>
                                      </p:tavLst>
                                    </p:anim>
                                    <p:anim calcmode="lin" valueType="num">
                                      <p:cBhvr>
                                        <p:cTn id="24" dur="500" fill="hold"/>
                                        <p:tgtEl>
                                          <p:spTgt spid="12"/>
                                        </p:tgtEl>
                                        <p:attrNameLst>
                                          <p:attrName>ppt_h</p:attrName>
                                        </p:attrNameLst>
                                      </p:cBhvr>
                                      <p:tavLst>
                                        <p:tav tm="0">
                                          <p:val>
                                            <p:strVal val="#ppt_h"/>
                                          </p:val>
                                        </p:tav>
                                        <p:tav tm="100000">
                                          <p:val>
                                            <p:strVal val="#ppt_h"/>
                                          </p:val>
                                        </p:tav>
                                      </p:tavLst>
                                    </p:anim>
                                    <p:animEffect transition="in" filter="fade">
                                      <p:cBhvr>
                                        <p:cTn id="25" dur="500"/>
                                        <p:tgtEl>
                                          <p:spTgt spid="12"/>
                                        </p:tgtEl>
                                      </p:cBhvr>
                                    </p:animEffect>
                                  </p:childTnLst>
                                </p:cTn>
                              </p:par>
                              <p:par>
                                <p:cTn id="26" presetID="32" presetClass="emph" presetSubtype="0" repeatCount="indefinite" fill="hold" nodeType="withEffect">
                                  <p:stCondLst>
                                    <p:cond delay="1500"/>
                                  </p:stCondLst>
                                  <p:childTnLst>
                                    <p:animRot by="120000">
                                      <p:cBhvr>
                                        <p:cTn id="27" dur="1" fill="hold">
                                          <p:stCondLst>
                                            <p:cond delay="0"/>
                                          </p:stCondLst>
                                        </p:cTn>
                                        <p:tgtEl>
                                          <p:spTgt spid="13"/>
                                        </p:tgtEl>
                                        <p:attrNameLst>
                                          <p:attrName>r</p:attrName>
                                        </p:attrNameLst>
                                      </p:cBhvr>
                                    </p:animRot>
                                    <p:animRot by="-240000">
                                      <p:cBhvr>
                                        <p:cTn id="28" dur="100" fill="hold">
                                          <p:stCondLst>
                                            <p:cond delay="100"/>
                                          </p:stCondLst>
                                        </p:cTn>
                                        <p:tgtEl>
                                          <p:spTgt spid="13"/>
                                        </p:tgtEl>
                                        <p:attrNameLst>
                                          <p:attrName>r</p:attrName>
                                        </p:attrNameLst>
                                      </p:cBhvr>
                                    </p:animRot>
                                    <p:animRot by="240000">
                                      <p:cBhvr>
                                        <p:cTn id="29" dur="100" fill="hold">
                                          <p:stCondLst>
                                            <p:cond delay="200"/>
                                          </p:stCondLst>
                                        </p:cTn>
                                        <p:tgtEl>
                                          <p:spTgt spid="13"/>
                                        </p:tgtEl>
                                        <p:attrNameLst>
                                          <p:attrName>r</p:attrName>
                                        </p:attrNameLst>
                                      </p:cBhvr>
                                    </p:animRot>
                                    <p:animRot by="-240000">
                                      <p:cBhvr>
                                        <p:cTn id="30" dur="100" fill="hold">
                                          <p:stCondLst>
                                            <p:cond delay="300"/>
                                          </p:stCondLst>
                                        </p:cTn>
                                        <p:tgtEl>
                                          <p:spTgt spid="13"/>
                                        </p:tgtEl>
                                        <p:attrNameLst>
                                          <p:attrName>r</p:attrName>
                                        </p:attrNameLst>
                                      </p:cBhvr>
                                    </p:animRot>
                                    <p:animRot by="120000">
                                      <p:cBhvr>
                                        <p:cTn id="31" dur="100" fill="hold">
                                          <p:stCondLst>
                                            <p:cond delay="400"/>
                                          </p:stCondLst>
                                        </p:cTn>
                                        <p:tgtEl>
                                          <p:spTgt spid="13"/>
                                        </p:tgtEl>
                                        <p:attrNameLst>
                                          <p:attrName>r</p:attrName>
                                        </p:attrNameLst>
                                      </p:cBhvr>
                                    </p:animRot>
                                  </p:childTnLst>
                                </p:cTn>
                              </p:par>
                              <p:par>
                                <p:cTn id="32" presetID="26" presetClass="emph" presetSubtype="0" repeatCount="indefinite" fill="hold" nodeType="withEffect">
                                  <p:stCondLst>
                                    <p:cond delay="0"/>
                                  </p:stCondLst>
                                  <p:childTnLst>
                                    <p:animEffect transition="out" filter="fade">
                                      <p:cBhvr>
                                        <p:cTn id="33" dur="200" tmFilter="0, 0; .2, .5; .8, .5; 1, 0"/>
                                        <p:tgtEl>
                                          <p:spTgt spid="12"/>
                                        </p:tgtEl>
                                      </p:cBhvr>
                                    </p:animEffect>
                                    <p:animScale>
                                      <p:cBhvr>
                                        <p:cTn id="34" dur="100" autoRev="1" fill="hold"/>
                                        <p:tgtEl>
                                          <p:spTgt spid="12"/>
                                        </p:tgtEl>
                                      </p:cBhvr>
                                      <p:by x="105000" y="105000"/>
                                    </p:animScale>
                                  </p:childTnLst>
                                </p:cTn>
                              </p:par>
                              <p:par>
                                <p:cTn id="35" presetID="32" presetClass="emph" presetSubtype="0" repeatCount="indefinite" fill="hold" nodeType="withEffect">
                                  <p:stCondLst>
                                    <p:cond delay="0"/>
                                  </p:stCondLst>
                                  <p:childTnLst>
                                    <p:animRot by="120000">
                                      <p:cBhvr>
                                        <p:cTn id="36" dur="50" fill="hold">
                                          <p:stCondLst>
                                            <p:cond delay="0"/>
                                          </p:stCondLst>
                                        </p:cTn>
                                        <p:tgtEl>
                                          <p:spTgt spid="5"/>
                                        </p:tgtEl>
                                        <p:attrNameLst>
                                          <p:attrName>r</p:attrName>
                                        </p:attrNameLst>
                                      </p:cBhvr>
                                    </p:animRot>
                                    <p:animRot by="-240000">
                                      <p:cBhvr>
                                        <p:cTn id="37" dur="100" fill="hold">
                                          <p:stCondLst>
                                            <p:cond delay="100"/>
                                          </p:stCondLst>
                                        </p:cTn>
                                        <p:tgtEl>
                                          <p:spTgt spid="5"/>
                                        </p:tgtEl>
                                        <p:attrNameLst>
                                          <p:attrName>r</p:attrName>
                                        </p:attrNameLst>
                                      </p:cBhvr>
                                    </p:animRot>
                                    <p:animRot by="240000">
                                      <p:cBhvr>
                                        <p:cTn id="38" dur="100" fill="hold">
                                          <p:stCondLst>
                                            <p:cond delay="200"/>
                                          </p:stCondLst>
                                        </p:cTn>
                                        <p:tgtEl>
                                          <p:spTgt spid="5"/>
                                        </p:tgtEl>
                                        <p:attrNameLst>
                                          <p:attrName>r</p:attrName>
                                        </p:attrNameLst>
                                      </p:cBhvr>
                                    </p:animRot>
                                    <p:animRot by="-240000">
                                      <p:cBhvr>
                                        <p:cTn id="39" dur="100" fill="hold">
                                          <p:stCondLst>
                                            <p:cond delay="300"/>
                                          </p:stCondLst>
                                        </p:cTn>
                                        <p:tgtEl>
                                          <p:spTgt spid="5"/>
                                        </p:tgtEl>
                                        <p:attrNameLst>
                                          <p:attrName>r</p:attrName>
                                        </p:attrNameLst>
                                      </p:cBhvr>
                                    </p:animRot>
                                    <p:animRot by="120000">
                                      <p:cBhvr>
                                        <p:cTn id="40" dur="100" fill="hold">
                                          <p:stCondLst>
                                            <p:cond delay="400"/>
                                          </p:stCondLst>
                                        </p:cTn>
                                        <p:tgtEl>
                                          <p:spTgt spid="5"/>
                                        </p:tgtEl>
                                        <p:attrNameLst>
                                          <p:attrName>r</p:attrName>
                                        </p:attrNameLst>
                                      </p:cBhvr>
                                    </p:animRot>
                                  </p:childTnLst>
                                </p:cTn>
                              </p:par>
                              <p:par>
                                <p:cTn id="41" presetID="55" presetClass="entr" presetSubtype="0" fill="hold" nodeType="withEffect">
                                  <p:stCondLst>
                                    <p:cond delay="150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strVal val="#ppt_w*0.70"/>
                                          </p:val>
                                        </p:tav>
                                        <p:tav tm="100000">
                                          <p:val>
                                            <p:strVal val="#ppt_w"/>
                                          </p:val>
                                        </p:tav>
                                      </p:tavLst>
                                    </p:anim>
                                    <p:anim calcmode="lin" valueType="num">
                                      <p:cBhvr>
                                        <p:cTn id="44" dur="500" fill="hold"/>
                                        <p:tgtEl>
                                          <p:spTgt spid="2"/>
                                        </p:tgtEl>
                                        <p:attrNameLst>
                                          <p:attrName>ppt_h</p:attrName>
                                        </p:attrNameLst>
                                      </p:cBhvr>
                                      <p:tavLst>
                                        <p:tav tm="0">
                                          <p:val>
                                            <p:strVal val="#ppt_h"/>
                                          </p:val>
                                        </p:tav>
                                        <p:tav tm="100000">
                                          <p:val>
                                            <p:strVal val="#ppt_h"/>
                                          </p:val>
                                        </p:tav>
                                      </p:tavLst>
                                    </p:anim>
                                    <p:animEffect transition="in" filter="fade">
                                      <p:cBhvr>
                                        <p:cTn id="45" dur="500"/>
                                        <p:tgtEl>
                                          <p:spTgt spid="2"/>
                                        </p:tgtEl>
                                      </p:cBhvr>
                                    </p:animEffect>
                                  </p:childTnLst>
                                </p:cTn>
                              </p:par>
                            </p:childTnLst>
                          </p:cTn>
                        </p:par>
                        <p:par>
                          <p:cTn id="46" fill="hold">
                            <p:stCondLst>
                              <p:cond delay="2500"/>
                            </p:stCondLst>
                            <p:childTnLst>
                              <p:par>
                                <p:cTn id="47" presetID="26" presetClass="entr" presetSubtype="0"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80">
                                          <p:stCondLst>
                                            <p:cond delay="0"/>
                                          </p:stCondLst>
                                        </p:cTn>
                                        <p:tgtEl>
                                          <p:spTgt spid="8"/>
                                        </p:tgtEl>
                                      </p:cBhvr>
                                    </p:animEffect>
                                    <p:anim calcmode="lin" valueType="num">
                                      <p:cBhvr>
                                        <p:cTn id="5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5" dur="26">
                                          <p:stCondLst>
                                            <p:cond delay="650"/>
                                          </p:stCondLst>
                                        </p:cTn>
                                        <p:tgtEl>
                                          <p:spTgt spid="8"/>
                                        </p:tgtEl>
                                      </p:cBhvr>
                                      <p:to x="100000" y="60000"/>
                                    </p:animScale>
                                    <p:animScale>
                                      <p:cBhvr>
                                        <p:cTn id="56" dur="166" decel="50000">
                                          <p:stCondLst>
                                            <p:cond delay="676"/>
                                          </p:stCondLst>
                                        </p:cTn>
                                        <p:tgtEl>
                                          <p:spTgt spid="8"/>
                                        </p:tgtEl>
                                      </p:cBhvr>
                                      <p:to x="100000" y="100000"/>
                                    </p:animScale>
                                    <p:animScale>
                                      <p:cBhvr>
                                        <p:cTn id="57" dur="26">
                                          <p:stCondLst>
                                            <p:cond delay="1312"/>
                                          </p:stCondLst>
                                        </p:cTn>
                                        <p:tgtEl>
                                          <p:spTgt spid="8"/>
                                        </p:tgtEl>
                                      </p:cBhvr>
                                      <p:to x="100000" y="80000"/>
                                    </p:animScale>
                                    <p:animScale>
                                      <p:cBhvr>
                                        <p:cTn id="58" dur="166" decel="50000">
                                          <p:stCondLst>
                                            <p:cond delay="1338"/>
                                          </p:stCondLst>
                                        </p:cTn>
                                        <p:tgtEl>
                                          <p:spTgt spid="8"/>
                                        </p:tgtEl>
                                      </p:cBhvr>
                                      <p:to x="100000" y="100000"/>
                                    </p:animScale>
                                    <p:animScale>
                                      <p:cBhvr>
                                        <p:cTn id="59" dur="26">
                                          <p:stCondLst>
                                            <p:cond delay="1642"/>
                                          </p:stCondLst>
                                        </p:cTn>
                                        <p:tgtEl>
                                          <p:spTgt spid="8"/>
                                        </p:tgtEl>
                                      </p:cBhvr>
                                      <p:to x="100000" y="90000"/>
                                    </p:animScale>
                                    <p:animScale>
                                      <p:cBhvr>
                                        <p:cTn id="60" dur="166" decel="50000">
                                          <p:stCondLst>
                                            <p:cond delay="1668"/>
                                          </p:stCondLst>
                                        </p:cTn>
                                        <p:tgtEl>
                                          <p:spTgt spid="8"/>
                                        </p:tgtEl>
                                      </p:cBhvr>
                                      <p:to x="100000" y="100000"/>
                                    </p:animScale>
                                    <p:animScale>
                                      <p:cBhvr>
                                        <p:cTn id="61" dur="26">
                                          <p:stCondLst>
                                            <p:cond delay="1808"/>
                                          </p:stCondLst>
                                        </p:cTn>
                                        <p:tgtEl>
                                          <p:spTgt spid="8"/>
                                        </p:tgtEl>
                                      </p:cBhvr>
                                      <p:to x="100000" y="95000"/>
                                    </p:animScale>
                                    <p:animScale>
                                      <p:cBhvr>
                                        <p:cTn id="62" dur="166" decel="50000">
                                          <p:stCondLst>
                                            <p:cond delay="1834"/>
                                          </p:stCondLst>
                                        </p:cTn>
                                        <p:tgtEl>
                                          <p:spTgt spid="8"/>
                                        </p:tgtEl>
                                      </p:cBhvr>
                                      <p:to x="100000" y="100000"/>
                                    </p:animScale>
                                  </p:childTnLst>
                                </p:cTn>
                              </p:par>
                            </p:childTnLst>
                          </p:cTn>
                        </p:par>
                        <p:par>
                          <p:cTn id="63" fill="hold">
                            <p:stCondLst>
                              <p:cond delay="4500"/>
                            </p:stCondLst>
                            <p:childTnLst>
                              <p:par>
                                <p:cTn id="64" presetID="26" presetClass="emph" presetSubtype="0" repeatCount="indefinite" fill="hold" nodeType="afterEffect">
                                  <p:stCondLst>
                                    <p:cond delay="0"/>
                                  </p:stCondLst>
                                  <p:childTnLst>
                                    <p:animEffect transition="out" filter="fade">
                                      <p:cBhvr>
                                        <p:cTn id="65" dur="200" tmFilter="0, 0; .2, .5; .8, .5; 1, 0"/>
                                        <p:tgtEl>
                                          <p:spTgt spid="2"/>
                                        </p:tgtEl>
                                      </p:cBhvr>
                                    </p:animEffect>
                                    <p:animScale>
                                      <p:cBhvr>
                                        <p:cTn id="66" dur="100" autoRev="1" fill="hold"/>
                                        <p:tgtEl>
                                          <p:spTgt spid="2"/>
                                        </p:tgtEl>
                                      </p:cBhvr>
                                      <p:by x="105000" y="105000"/>
                                    </p:animScale>
                                  </p:childTnLst>
                                </p:cTn>
                              </p:par>
                            </p:childTnLst>
                          </p:cTn>
                        </p:par>
                        <p:par>
                          <p:cTn id="67" fill="hold">
                            <p:stCondLst>
                              <p:cond delay="4700"/>
                            </p:stCondLst>
                            <p:childTnLst>
                              <p:par>
                                <p:cTn id="68" presetID="22" presetClass="exit" presetSubtype="4" fill="hold" nodeType="afterEffect">
                                  <p:stCondLst>
                                    <p:cond delay="0"/>
                                  </p:stCondLst>
                                  <p:childTnLst>
                                    <p:animEffect transition="out" filter="wipe(down)">
                                      <p:cBhvr>
                                        <p:cTn id="69" dur="500"/>
                                        <p:tgtEl>
                                          <p:spTgt spid="3"/>
                                        </p:tgtEl>
                                      </p:cBhvr>
                                    </p:animEffect>
                                    <p:set>
                                      <p:cBhvr>
                                        <p:cTn id="70" dur="1" fill="hold">
                                          <p:stCondLst>
                                            <p:cond delay="499"/>
                                          </p:stCondLst>
                                        </p:cTn>
                                        <p:tgtEl>
                                          <p:spTgt spid="3"/>
                                        </p:tgtEl>
                                        <p:attrNameLst>
                                          <p:attrName>style.visibility</p:attrName>
                                        </p:attrNameLst>
                                      </p:cBhvr>
                                      <p:to>
                                        <p:strVal val="hidden"/>
                                      </p:to>
                                    </p:set>
                                  </p:childTnLst>
                                </p:cTn>
                              </p:par>
                              <p:par>
                                <p:cTn id="71" presetID="22" presetClass="entr" presetSubtype="1" fill="hold" nodeType="with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wipe(up)">
                                      <p:cBhvr>
                                        <p:cTn id="73" dur="500"/>
                                        <p:tgtEl>
                                          <p:spTgt spid="4"/>
                                        </p:tgtEl>
                                      </p:cBhvr>
                                    </p:animEffect>
                                  </p:childTnLst>
                                </p:cTn>
                              </p:par>
                            </p:childTnLst>
                          </p:cTn>
                        </p:par>
                        <p:par>
                          <p:cTn id="74" fill="hold">
                            <p:stCondLst>
                              <p:cond delay="5200"/>
                            </p:stCondLst>
                            <p:childTnLst>
                              <p:par>
                                <p:cTn id="75" presetID="10" presetClass="exit" presetSubtype="0" fill="hold" nodeType="afterEffect">
                                  <p:stCondLst>
                                    <p:cond delay="500"/>
                                  </p:stCondLst>
                                  <p:childTnLst>
                                    <p:animEffect transition="out" filter="fade">
                                      <p:cBhvr>
                                        <p:cTn id="76" dur="2000"/>
                                        <p:tgtEl>
                                          <p:spTgt spid="6"/>
                                        </p:tgtEl>
                                      </p:cBhvr>
                                    </p:animEffect>
                                    <p:set>
                                      <p:cBhvr>
                                        <p:cTn id="77" dur="1" fill="hold">
                                          <p:stCondLst>
                                            <p:cond delay="1999"/>
                                          </p:stCondLst>
                                        </p:cTn>
                                        <p:tgtEl>
                                          <p:spTgt spid="6"/>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2000"/>
                                        <p:tgtEl>
                                          <p:spTgt spid="8"/>
                                        </p:tgtEl>
                                      </p:cBhvr>
                                    </p:animEffect>
                                    <p:set>
                                      <p:cBhvr>
                                        <p:cTn id="80" dur="1" fill="hold">
                                          <p:stCondLst>
                                            <p:cond delay="1999"/>
                                          </p:stCondLst>
                                        </p:cTn>
                                        <p:tgtEl>
                                          <p:spTgt spid="8"/>
                                        </p:tgtEl>
                                        <p:attrNameLst>
                                          <p:attrName>style.visibility</p:attrName>
                                        </p:attrNameLst>
                                      </p:cBhvr>
                                      <p:to>
                                        <p:strVal val="hidden"/>
                                      </p:to>
                                    </p:set>
                                  </p:childTnLst>
                                </p:cTn>
                              </p:par>
                              <p:par>
                                <p:cTn id="81" presetID="10" presetClass="exit" presetSubtype="0" fill="hold" nodeType="withEffect">
                                  <p:stCondLst>
                                    <p:cond delay="1000"/>
                                  </p:stCondLst>
                                  <p:childTnLst>
                                    <p:animEffect transition="out" filter="fade">
                                      <p:cBhvr>
                                        <p:cTn id="82" dur="2000"/>
                                        <p:tgtEl>
                                          <p:spTgt spid="5"/>
                                        </p:tgtEl>
                                      </p:cBhvr>
                                    </p:animEffect>
                                    <p:set>
                                      <p:cBhvr>
                                        <p:cTn id="83" dur="1" fill="hold">
                                          <p:stCondLst>
                                            <p:cond delay="1999"/>
                                          </p:stCondLst>
                                        </p:cTn>
                                        <p:tgtEl>
                                          <p:spTgt spid="5"/>
                                        </p:tgtEl>
                                        <p:attrNameLst>
                                          <p:attrName>style.visibility</p:attrName>
                                        </p:attrNameLst>
                                      </p:cBhvr>
                                      <p:to>
                                        <p:strVal val="hidden"/>
                                      </p:to>
                                    </p:set>
                                  </p:childTnLst>
                                </p:cTn>
                              </p:par>
                              <p:par>
                                <p:cTn id="84" presetID="10" presetClass="exit" presetSubtype="0" fill="hold" nodeType="withEffect">
                                  <p:stCondLst>
                                    <p:cond delay="1000"/>
                                  </p:stCondLst>
                                  <p:childTnLst>
                                    <p:animEffect transition="out" filter="fade">
                                      <p:cBhvr>
                                        <p:cTn id="85" dur="2000"/>
                                        <p:tgtEl>
                                          <p:spTgt spid="13"/>
                                        </p:tgtEl>
                                      </p:cBhvr>
                                    </p:animEffect>
                                    <p:set>
                                      <p:cBhvr>
                                        <p:cTn id="86"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6E16E-4B2C-7C42-91AE-A6781C1DDD00}"/>
              </a:ext>
            </a:extLst>
          </p:cNvPr>
          <p:cNvPicPr>
            <a:picLocks noChangeAspect="1"/>
          </p:cNvPicPr>
          <p:nvPr/>
        </p:nvPicPr>
        <p:blipFill>
          <a:blip r:embed="rId2"/>
          <a:stretch>
            <a:fillRect/>
          </a:stretch>
        </p:blipFill>
        <p:spPr>
          <a:xfrm>
            <a:off x="1156226" y="758368"/>
            <a:ext cx="11029950" cy="6086899"/>
          </a:xfrm>
          <a:prstGeom prst="rect">
            <a:avLst/>
          </a:prstGeom>
        </p:spPr>
      </p:pic>
      <p:grpSp>
        <p:nvGrpSpPr>
          <p:cNvPr id="4" name="Group 3">
            <a:extLst>
              <a:ext uri="{FF2B5EF4-FFF2-40B4-BE49-F238E27FC236}">
                <a16:creationId xmlns:a16="http://schemas.microsoft.com/office/drawing/2014/main" id="{6D4DE2F2-311A-CC41-9C02-035ABE5EE926}"/>
              </a:ext>
            </a:extLst>
          </p:cNvPr>
          <p:cNvGrpSpPr/>
          <p:nvPr/>
        </p:nvGrpSpPr>
        <p:grpSpPr>
          <a:xfrm>
            <a:off x="-329674" y="-59376"/>
            <a:ext cx="12515851" cy="6923798"/>
            <a:chOff x="-329674" y="-51881"/>
            <a:chExt cx="12515851" cy="6923798"/>
          </a:xfrm>
        </p:grpSpPr>
        <p:sp>
          <p:nvSpPr>
            <p:cNvPr id="5" name="Freeform 5">
              <a:extLst>
                <a:ext uri="{FF2B5EF4-FFF2-40B4-BE49-F238E27FC236}">
                  <a16:creationId xmlns:a16="http://schemas.microsoft.com/office/drawing/2014/main" id="{C005D423-1F5D-EA44-B675-4DE94539C593}"/>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6" name="Freeform 6">
              <a:extLst>
                <a:ext uri="{FF2B5EF4-FFF2-40B4-BE49-F238E27FC236}">
                  <a16:creationId xmlns:a16="http://schemas.microsoft.com/office/drawing/2014/main" id="{A22DA67E-43B4-1943-B969-49BA28408503}"/>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7" name="Freeform 7">
              <a:extLst>
                <a:ext uri="{FF2B5EF4-FFF2-40B4-BE49-F238E27FC236}">
                  <a16:creationId xmlns:a16="http://schemas.microsoft.com/office/drawing/2014/main" id="{7C22A6F1-A624-B644-8F5A-8AA06D1EED64}"/>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 name="Freeform 8">
              <a:extLst>
                <a:ext uri="{FF2B5EF4-FFF2-40B4-BE49-F238E27FC236}">
                  <a16:creationId xmlns:a16="http://schemas.microsoft.com/office/drawing/2014/main" id="{BA63E5C2-D260-C048-9166-E038ABFFB7EA}"/>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 name="Freeform 9">
              <a:extLst>
                <a:ext uri="{FF2B5EF4-FFF2-40B4-BE49-F238E27FC236}">
                  <a16:creationId xmlns:a16="http://schemas.microsoft.com/office/drawing/2014/main" id="{763E0FB7-10A4-B641-8293-58AD8D482669}"/>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 name="Freeform 10">
              <a:extLst>
                <a:ext uri="{FF2B5EF4-FFF2-40B4-BE49-F238E27FC236}">
                  <a16:creationId xmlns:a16="http://schemas.microsoft.com/office/drawing/2014/main" id="{2A755508-87F3-8A48-AE0A-CFB696D033FC}"/>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1" name="Freeform 11">
              <a:extLst>
                <a:ext uri="{FF2B5EF4-FFF2-40B4-BE49-F238E27FC236}">
                  <a16:creationId xmlns:a16="http://schemas.microsoft.com/office/drawing/2014/main" id="{10F6CBC5-2FD1-604B-B7BC-F60FB39A9DCC}"/>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2" name="Freeform 12">
              <a:extLst>
                <a:ext uri="{FF2B5EF4-FFF2-40B4-BE49-F238E27FC236}">
                  <a16:creationId xmlns:a16="http://schemas.microsoft.com/office/drawing/2014/main" id="{84592C6F-23E3-3F47-A421-EDCB8DEB511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13">
              <a:extLst>
                <a:ext uri="{FF2B5EF4-FFF2-40B4-BE49-F238E27FC236}">
                  <a16:creationId xmlns:a16="http://schemas.microsoft.com/office/drawing/2014/main" id="{294136F5-A900-0E43-85B8-CFABB10899C7}"/>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4" name="Freeform 14">
              <a:extLst>
                <a:ext uri="{FF2B5EF4-FFF2-40B4-BE49-F238E27FC236}">
                  <a16:creationId xmlns:a16="http://schemas.microsoft.com/office/drawing/2014/main" id="{F34F3A1A-E543-AA4C-B06B-DFE53A77FEB4}"/>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15">
              <a:extLst>
                <a:ext uri="{FF2B5EF4-FFF2-40B4-BE49-F238E27FC236}">
                  <a16:creationId xmlns:a16="http://schemas.microsoft.com/office/drawing/2014/main" id="{41981CFB-5C37-344A-9970-C7B39DD1B8AB}"/>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16" name="Freeform 16">
              <a:extLst>
                <a:ext uri="{FF2B5EF4-FFF2-40B4-BE49-F238E27FC236}">
                  <a16:creationId xmlns:a16="http://schemas.microsoft.com/office/drawing/2014/main" id="{8C688433-F4D5-DB4E-AB10-6ADA98B442F1}"/>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17" name="Freeform 17">
              <a:extLst>
                <a:ext uri="{FF2B5EF4-FFF2-40B4-BE49-F238E27FC236}">
                  <a16:creationId xmlns:a16="http://schemas.microsoft.com/office/drawing/2014/main" id="{A4F9F3FC-0916-D64B-9D4E-CB6C80C2A61C}"/>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8">
              <a:extLst>
                <a:ext uri="{FF2B5EF4-FFF2-40B4-BE49-F238E27FC236}">
                  <a16:creationId xmlns:a16="http://schemas.microsoft.com/office/drawing/2014/main" id="{F62DBA51-AEE8-A346-AC84-2650A4A54548}"/>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9">
              <a:extLst>
                <a:ext uri="{FF2B5EF4-FFF2-40B4-BE49-F238E27FC236}">
                  <a16:creationId xmlns:a16="http://schemas.microsoft.com/office/drawing/2014/main" id="{FBAD77D2-9237-C243-87AB-44DA9A6B4734}"/>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20">
              <a:extLst>
                <a:ext uri="{FF2B5EF4-FFF2-40B4-BE49-F238E27FC236}">
                  <a16:creationId xmlns:a16="http://schemas.microsoft.com/office/drawing/2014/main" id="{50A9381B-50DE-BD46-B7B3-7E5DBC90E46A}"/>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1" name="Freeform 21">
              <a:extLst>
                <a:ext uri="{FF2B5EF4-FFF2-40B4-BE49-F238E27FC236}">
                  <a16:creationId xmlns:a16="http://schemas.microsoft.com/office/drawing/2014/main" id="{A71D7011-7B19-BE45-8381-7162B9A7F8A2}"/>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2" name="Freeform 22">
              <a:extLst>
                <a:ext uri="{FF2B5EF4-FFF2-40B4-BE49-F238E27FC236}">
                  <a16:creationId xmlns:a16="http://schemas.microsoft.com/office/drawing/2014/main" id="{88A6D7BF-73A2-9447-A1E1-579A743E31CD}"/>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3" name="Freeform 23">
              <a:extLst>
                <a:ext uri="{FF2B5EF4-FFF2-40B4-BE49-F238E27FC236}">
                  <a16:creationId xmlns:a16="http://schemas.microsoft.com/office/drawing/2014/main" id="{245B27BA-3D90-C64B-B763-F5D4046CDD0E}"/>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spTree>
    <p:extLst>
      <p:ext uri="{BB962C8B-B14F-4D97-AF65-F5344CB8AC3E}">
        <p14:creationId xmlns:p14="http://schemas.microsoft.com/office/powerpoint/2010/main" val="769703248"/>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207D38-6BA7-B74D-A9FF-37A3931382E2}"/>
              </a:ext>
            </a:extLst>
          </p:cNvPr>
          <p:cNvGrpSpPr/>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783282E4-F0E1-5042-AC2B-81FC2EDE851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3FE5F29-F1CE-7C48-8579-586FD78BDA0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208C25-6BF9-CD49-8929-45A09C59A660}"/>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915075B-767D-734F-BB48-63E3417466E5}"/>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12D5DF4A-AAC9-AA4B-BBAB-B632B81AA37F}"/>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2551AB5F-1E8A-E74A-9467-F41D55830726}"/>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655C6A-99F9-C549-BB3F-AB384F83AFF0}"/>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AAC0B77-9B70-6C4A-A78F-FA716F46756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30ABB067-C6AC-664C-9AB7-C5BE8967E96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3D6441F-48FF-B449-9055-F9DEC2DCA235}"/>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0B52D66C-455E-D047-BD3A-AA6150D89CD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726228C-72CE-D54E-82AE-B8E49E63CC57}"/>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751A0F-3425-8D4A-822F-ECD7085CF793}"/>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815307FC-0196-7E46-A380-FC1F435C92A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CDE3443-2E85-6B42-93D3-FC00E47CE752}"/>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4E5F4946-B9C6-2943-816A-932EF9EE0631}"/>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CC6A8D3-1942-A149-BD09-0C199D0835FB}"/>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7519D63-DEB7-694B-AC73-B13C4A46A328}"/>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0116B5F-BE6F-7D43-9706-804F92F3BEA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sp>
        <p:nvSpPr>
          <p:cNvPr id="2" name="Rectangle 1">
            <a:extLst>
              <a:ext uri="{FF2B5EF4-FFF2-40B4-BE49-F238E27FC236}">
                <a16:creationId xmlns:a16="http://schemas.microsoft.com/office/drawing/2014/main" id="{1445F621-6E23-6342-9671-0024F1AF9B34}"/>
              </a:ext>
            </a:extLst>
          </p:cNvPr>
          <p:cNvSpPr/>
          <p:nvPr/>
        </p:nvSpPr>
        <p:spPr>
          <a:xfrm>
            <a:off x="1652186" y="538611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nvGrpSpPr>
          <p:cNvPr id="3" name="Group 2">
            <a:extLst>
              <a:ext uri="{FF2B5EF4-FFF2-40B4-BE49-F238E27FC236}">
                <a16:creationId xmlns:a16="http://schemas.microsoft.com/office/drawing/2014/main" id="{A84B8A70-FBCC-624A-825A-0C9FEC961D4E}"/>
              </a:ext>
            </a:extLst>
          </p:cNvPr>
          <p:cNvGrpSpPr/>
          <p:nvPr/>
        </p:nvGrpSpPr>
        <p:grpSpPr>
          <a:xfrm>
            <a:off x="1669292" y="569550"/>
            <a:ext cx="8845667" cy="4658730"/>
            <a:chOff x="1669294" y="1005686"/>
            <a:chExt cx="8845667" cy="4658730"/>
          </a:xfrm>
        </p:grpSpPr>
        <p:sp>
          <p:nvSpPr>
            <p:cNvPr id="4" name="Isosceles Triangle 39">
              <a:extLst>
                <a:ext uri="{FF2B5EF4-FFF2-40B4-BE49-F238E27FC236}">
                  <a16:creationId xmlns:a16="http://schemas.microsoft.com/office/drawing/2014/main" id="{3C5314CC-F55E-FB45-AA79-07F5B47BA9C6}"/>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0F2DFAA-67E1-6D41-B7DE-C73038799F60}"/>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6" name="Rectangle 5">
            <a:extLst>
              <a:ext uri="{FF2B5EF4-FFF2-40B4-BE49-F238E27FC236}">
                <a16:creationId xmlns:a16="http://schemas.microsoft.com/office/drawing/2014/main" id="{9CDE3095-898E-254C-9BE8-D77EEB6C852A}"/>
              </a:ext>
            </a:extLst>
          </p:cNvPr>
          <p:cNvSpPr/>
          <p:nvPr/>
        </p:nvSpPr>
        <p:spPr>
          <a:xfrm>
            <a:off x="2092411" y="912047"/>
            <a:ext cx="8064940" cy="4062651"/>
          </a:xfrm>
          <a:prstGeom prst="rect">
            <a:avLst/>
          </a:prstGeom>
        </p:spPr>
        <p:txBody>
          <a:bodyPr wrap="square">
            <a:spAutoFit/>
          </a:bodyPr>
          <a:lstStyle/>
          <a:p>
            <a:pPr marL="342900" lvl="0" indent="-342900">
              <a:spcAft>
                <a:spcPts val="1200"/>
              </a:spcAft>
              <a:buFont typeface="+mj-lt"/>
              <a:buAutoNum type="arabicPeriod"/>
            </a:pPr>
            <a:r>
              <a:rPr lang="nl-NL" b="1" dirty="0">
                <a:latin typeface="Arial" panose="020B0604020202020204" pitchFamily="34" charset="0"/>
              </a:rPr>
              <a:t>Ik kan de winkelbediening niet verstaan als er muziek speelt </a:t>
            </a:r>
            <a:br>
              <a:rPr lang="nl-NL" b="1" dirty="0">
                <a:latin typeface="Arial" panose="020B0604020202020204" pitchFamily="34" charset="0"/>
              </a:rPr>
            </a:br>
            <a:r>
              <a:rPr lang="nl-NL" b="1" dirty="0">
                <a:latin typeface="Arial" panose="020B0604020202020204" pitchFamily="34" charset="0"/>
              </a:rPr>
              <a:t>op de achtergrond</a:t>
            </a:r>
            <a:endParaRPr lang="en-US" b="1" dirty="0">
              <a:latin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rPr>
              <a:t>De winkels zijn te druk voor mij, ik krijg zoveel prikkels </a:t>
            </a:r>
            <a:br>
              <a:rPr lang="nl-NL" b="1" dirty="0">
                <a:latin typeface="Arial" panose="020B0604020202020204" pitchFamily="34" charset="0"/>
              </a:rPr>
            </a:br>
            <a:r>
              <a:rPr lang="nl-NL" b="1" dirty="0">
                <a:latin typeface="Arial" panose="020B0604020202020204" pitchFamily="34" charset="0"/>
              </a:rPr>
              <a:t>dat ik niks meer echt kan waarnemen</a:t>
            </a:r>
            <a:endParaRPr lang="en-US" b="1" dirty="0">
              <a:latin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rPr>
              <a:t>Mensen kijken mij aan omdat ik er anders uit zie</a:t>
            </a:r>
            <a:endParaRPr lang="en-US" b="1" dirty="0">
              <a:latin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rPr>
              <a:t>Ik zie niet zoveel in winkels omdat de reclame altijd veel licht geeft</a:t>
            </a:r>
            <a:endParaRPr lang="en-US" b="1" dirty="0">
              <a:latin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rPr>
              <a:t>Door de hoge entree:</a:t>
            </a:r>
            <a:br>
              <a:rPr lang="nl-NL" b="1" dirty="0">
                <a:latin typeface="Arial" panose="020B0604020202020204" pitchFamily="34" charset="0"/>
              </a:rPr>
            </a:br>
            <a:r>
              <a:rPr lang="nl-NL" b="1" dirty="0">
                <a:latin typeface="Arial" panose="020B0604020202020204" pitchFamily="34" charset="0"/>
              </a:rPr>
              <a:t>• kom ik met mijn rolstoel niet binnen</a:t>
            </a:r>
            <a:br>
              <a:rPr lang="nl-NL" b="1" dirty="0">
                <a:latin typeface="Arial" panose="020B0604020202020204" pitchFamily="34" charset="0"/>
              </a:rPr>
            </a:br>
            <a:r>
              <a:rPr lang="nl-NL" b="1" dirty="0">
                <a:latin typeface="Arial" panose="020B0604020202020204" pitchFamily="34" charset="0"/>
              </a:rPr>
              <a:t>• kom ik met mijn rollator niet binnen</a:t>
            </a:r>
            <a:endParaRPr lang="en-US" b="1" dirty="0">
              <a:latin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rPr>
              <a:t>Ik kom met mijn rolstoel niet door de gangen</a:t>
            </a:r>
            <a:endParaRPr lang="en-US" b="1" dirty="0">
              <a:latin typeface="Arial" panose="020B0604020202020204" pitchFamily="34" charset="0"/>
            </a:endParaRPr>
          </a:p>
          <a:p>
            <a:pPr marL="342900" indent="-342900">
              <a:spcAft>
                <a:spcPts val="1200"/>
              </a:spcAft>
              <a:buFont typeface="+mj-lt"/>
              <a:buAutoNum type="arabicPeriod"/>
            </a:pPr>
            <a:endParaRPr lang="nl" b="1"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Subtitle 2">
            <a:extLst>
              <a:ext uri="{FF2B5EF4-FFF2-40B4-BE49-F238E27FC236}">
                <a16:creationId xmlns:a16="http://schemas.microsoft.com/office/drawing/2014/main" id="{4F429513-03D9-A54C-BB3A-72329B5BE61F}"/>
              </a:ext>
            </a:extLst>
          </p:cNvPr>
          <p:cNvSpPr txBox="1">
            <a:spLocks/>
          </p:cNvSpPr>
          <p:nvPr/>
        </p:nvSpPr>
        <p:spPr>
          <a:xfrm>
            <a:off x="1848961" y="5662486"/>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Wat </a:t>
            </a:r>
            <a:r>
              <a:rPr lang="en-US" b="1" dirty="0" err="1">
                <a:solidFill>
                  <a:schemeClr val="bg1"/>
                </a:solidFill>
                <a:latin typeface="Arial" panose="020B0604020202020204" pitchFamily="34" charset="0"/>
              </a:rPr>
              <a:t>er</a:t>
            </a:r>
            <a:r>
              <a:rPr lang="en-US" b="1" dirty="0">
                <a:solidFill>
                  <a:schemeClr val="bg1"/>
                </a:solidFill>
                <a:latin typeface="Arial" panose="020B0604020202020204" pitchFamily="34" charset="0"/>
              </a:rPr>
              <a:t> </a:t>
            </a:r>
            <a:r>
              <a:rPr lang="en-US" b="1" dirty="0" err="1">
                <a:solidFill>
                  <a:schemeClr val="bg1"/>
                </a:solidFill>
                <a:latin typeface="Arial" panose="020B0604020202020204" pitchFamily="34" charset="0"/>
              </a:rPr>
              <a:t>speelt</a:t>
            </a:r>
            <a:r>
              <a:rPr lang="en-US" b="1" dirty="0">
                <a:solidFill>
                  <a:schemeClr val="bg1"/>
                </a:solidFill>
                <a:latin typeface="Arial" panose="020B0604020202020204" pitchFamily="34" charset="0"/>
              </a:rPr>
              <a:t>…</a:t>
            </a:r>
          </a:p>
        </p:txBody>
      </p:sp>
      <p:sp>
        <p:nvSpPr>
          <p:cNvPr id="10" name="Title 1">
            <a:extLst>
              <a:ext uri="{FF2B5EF4-FFF2-40B4-BE49-F238E27FC236}">
                <a16:creationId xmlns:a16="http://schemas.microsoft.com/office/drawing/2014/main" id="{AC2F6FE7-0BB2-634B-955E-D16F61B3E793}"/>
              </a:ext>
            </a:extLst>
          </p:cNvPr>
          <p:cNvSpPr txBox="1">
            <a:spLocks/>
          </p:cNvSpPr>
          <p:nvPr/>
        </p:nvSpPr>
        <p:spPr>
          <a:xfrm>
            <a:off x="1669292" y="5502714"/>
            <a:ext cx="8679915" cy="1748729"/>
          </a:xfrm>
          <a:prstGeom prst="rect">
            <a:avLst/>
          </a:prstGeom>
        </p:spPr>
        <p:txBody>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r"/>
            <a:r>
              <a:rPr lang="en-US" b="1" spc="0" dirty="0" err="1">
                <a:solidFill>
                  <a:schemeClr val="bg1"/>
                </a:solidFill>
                <a:latin typeface="Arial" panose="020B0604020202020204" pitchFamily="34" charset="0"/>
              </a:rPr>
              <a:t>winkels</a:t>
            </a:r>
            <a:endParaRPr lang="en-US" b="1" spc="0" dirty="0">
              <a:solidFill>
                <a:schemeClr val="bg1"/>
              </a:solidFill>
              <a:latin typeface="Arial" panose="020B0604020202020204" pitchFamily="34" charset="0"/>
            </a:endParaRPr>
          </a:p>
        </p:txBody>
      </p:sp>
    </p:spTree>
    <p:extLst>
      <p:ext uri="{BB962C8B-B14F-4D97-AF65-F5344CB8AC3E}">
        <p14:creationId xmlns:p14="http://schemas.microsoft.com/office/powerpoint/2010/main" val="2378469267"/>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1500"/>
                            </p:stCondLst>
                            <p:childTnLst>
                              <p:par>
                                <p:cTn id="12" presetID="10" presetClass="entr" presetSubtype="0" fill="hold" grpId="0" nodeType="afterEffect">
                                  <p:stCondLst>
                                    <p:cond delay="100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3000"/>
                            </p:stCondLst>
                            <p:childTnLst>
                              <p:par>
                                <p:cTn id="16" presetID="10" presetClass="entr" presetSubtype="0" fill="hold" grpId="0" nodeType="afterEffect">
                                  <p:stCondLst>
                                    <p:cond delay="10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par>
                          <p:cTn id="19" fill="hold">
                            <p:stCondLst>
                              <p:cond delay="4500"/>
                            </p:stCondLst>
                            <p:childTnLst>
                              <p:par>
                                <p:cTn id="20" presetID="10" presetClass="entr" presetSubtype="0" fill="hold" grpId="0" nodeType="afterEffect">
                                  <p:stCondLst>
                                    <p:cond delay="100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par>
                          <p:cTn id="23" fill="hold">
                            <p:stCondLst>
                              <p:cond delay="6000"/>
                            </p:stCondLst>
                            <p:childTnLst>
                              <p:par>
                                <p:cTn id="24" presetID="10" presetClass="entr" presetSubtype="0" fill="hold" grpId="0" nodeType="afterEffect">
                                  <p:stCondLst>
                                    <p:cond delay="100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par>
                          <p:cTn id="27" fill="hold">
                            <p:stCondLst>
                              <p:cond delay="7500"/>
                            </p:stCondLst>
                            <p:childTnLst>
                              <p:par>
                                <p:cTn id="28" presetID="10" presetClass="entr" presetSubtype="0" fill="hold" grpId="0" nodeType="afterEffect">
                                  <p:stCondLst>
                                    <p:cond delay="100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childTnLst>
                          </p:cTn>
                        </p:par>
                        <p:par>
                          <p:cTn id="31" fill="hold">
                            <p:stCondLst>
                              <p:cond delay="9000"/>
                            </p:stCondLst>
                            <p:childTnLst>
                              <p:par>
                                <p:cTn id="32" presetID="10" presetClass="entr" presetSubtype="0" fill="hold" grpId="0" nodeType="afterEffect">
                                  <p:stCondLst>
                                    <p:cond delay="100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500"/>
                                        <p:tgtEl>
                                          <p:spTgt spid="6">
                                            <p:txEl>
                                              <p:pRg st="5" end="5"/>
                                            </p:txEl>
                                          </p:spTgt>
                                        </p:tgtEl>
                                      </p:cBhvr>
                                    </p:animEffect>
                                  </p:childTnLst>
                                </p:cTn>
                              </p:par>
                            </p:childTnLst>
                          </p:cTn>
                        </p:par>
                        <p:par>
                          <p:cTn id="35" fill="hold">
                            <p:stCondLst>
                              <p:cond delay="10500"/>
                            </p:stCondLst>
                            <p:childTnLst>
                              <p:par>
                                <p:cTn id="36" presetID="10" presetClass="exit" presetSubtype="0" fill="hold" nodeType="afterEffect">
                                  <p:stCondLst>
                                    <p:cond delay="4000"/>
                                  </p:stCondLst>
                                  <p:childTnLst>
                                    <p:animEffect transition="out" filter="fade">
                                      <p:cBhvr>
                                        <p:cTn id="37" dur="1000"/>
                                        <p:tgtEl>
                                          <p:spTgt spid="3"/>
                                        </p:tgtEl>
                                      </p:cBhvr>
                                    </p:animEffect>
                                    <p:set>
                                      <p:cBhvr>
                                        <p:cTn id="38" dur="1" fill="hold">
                                          <p:stCondLst>
                                            <p:cond delay="999"/>
                                          </p:stCondLst>
                                        </p:cTn>
                                        <p:tgtEl>
                                          <p:spTgt spid="3"/>
                                        </p:tgtEl>
                                        <p:attrNameLst>
                                          <p:attrName>style.visibility</p:attrName>
                                        </p:attrNameLst>
                                      </p:cBhvr>
                                      <p:to>
                                        <p:strVal val="hidden"/>
                                      </p:to>
                                    </p:set>
                                  </p:childTnLst>
                                </p:cTn>
                              </p:par>
                              <p:par>
                                <p:cTn id="39" presetID="10" presetClass="exit" presetSubtype="0" fill="hold" grpId="1" nodeType="withEffect">
                                  <p:stCondLst>
                                    <p:cond delay="3500"/>
                                  </p:stCondLst>
                                  <p:childTnLst>
                                    <p:animEffect transition="out" filter="fade">
                                      <p:cBhvr>
                                        <p:cTn id="40" dur="1000"/>
                                        <p:tgtEl>
                                          <p:spTgt spid="6">
                                            <p:txEl>
                                              <p:pRg st="0" end="0"/>
                                            </p:txEl>
                                          </p:spTgt>
                                        </p:tgtEl>
                                      </p:cBhvr>
                                    </p:animEffect>
                                    <p:set>
                                      <p:cBhvr>
                                        <p:cTn id="41" dur="1" fill="hold">
                                          <p:stCondLst>
                                            <p:cond delay="999"/>
                                          </p:stCondLst>
                                        </p:cTn>
                                        <p:tgtEl>
                                          <p:spTgt spid="6">
                                            <p:txEl>
                                              <p:pRg st="0" end="0"/>
                                            </p:txEl>
                                          </p:spTgt>
                                        </p:tgtEl>
                                        <p:attrNameLst>
                                          <p:attrName>style.visibility</p:attrName>
                                        </p:attrNameLst>
                                      </p:cBhvr>
                                      <p:to>
                                        <p:strVal val="hidden"/>
                                      </p:to>
                                    </p:set>
                                  </p:childTnLst>
                                </p:cTn>
                              </p:par>
                              <p:par>
                                <p:cTn id="42" presetID="10" presetClass="exit" presetSubtype="0" fill="hold" grpId="1" nodeType="withEffect">
                                  <p:stCondLst>
                                    <p:cond delay="3500"/>
                                  </p:stCondLst>
                                  <p:childTnLst>
                                    <p:animEffect transition="out" filter="fade">
                                      <p:cBhvr>
                                        <p:cTn id="43" dur="1000"/>
                                        <p:tgtEl>
                                          <p:spTgt spid="6">
                                            <p:txEl>
                                              <p:pRg st="1" end="1"/>
                                            </p:txEl>
                                          </p:spTgt>
                                        </p:tgtEl>
                                      </p:cBhvr>
                                    </p:animEffect>
                                    <p:set>
                                      <p:cBhvr>
                                        <p:cTn id="44" dur="1" fill="hold">
                                          <p:stCondLst>
                                            <p:cond delay="999"/>
                                          </p:stCondLst>
                                        </p:cTn>
                                        <p:tgtEl>
                                          <p:spTgt spid="6">
                                            <p:txEl>
                                              <p:pRg st="1" end="1"/>
                                            </p:txEl>
                                          </p:spTgt>
                                        </p:tgtEl>
                                        <p:attrNameLst>
                                          <p:attrName>style.visibility</p:attrName>
                                        </p:attrNameLst>
                                      </p:cBhvr>
                                      <p:to>
                                        <p:strVal val="hidden"/>
                                      </p:to>
                                    </p:set>
                                  </p:childTnLst>
                                </p:cTn>
                              </p:par>
                              <p:par>
                                <p:cTn id="45" presetID="10" presetClass="exit" presetSubtype="0" fill="hold" grpId="1" nodeType="withEffect">
                                  <p:stCondLst>
                                    <p:cond delay="3500"/>
                                  </p:stCondLst>
                                  <p:childTnLst>
                                    <p:animEffect transition="out" filter="fade">
                                      <p:cBhvr>
                                        <p:cTn id="46" dur="1000"/>
                                        <p:tgtEl>
                                          <p:spTgt spid="6">
                                            <p:txEl>
                                              <p:pRg st="2" end="2"/>
                                            </p:txEl>
                                          </p:spTgt>
                                        </p:tgtEl>
                                      </p:cBhvr>
                                    </p:animEffect>
                                    <p:set>
                                      <p:cBhvr>
                                        <p:cTn id="47" dur="1" fill="hold">
                                          <p:stCondLst>
                                            <p:cond delay="999"/>
                                          </p:stCondLst>
                                        </p:cTn>
                                        <p:tgtEl>
                                          <p:spTgt spid="6">
                                            <p:txEl>
                                              <p:pRg st="2" end="2"/>
                                            </p:txEl>
                                          </p:spTgt>
                                        </p:tgtEl>
                                        <p:attrNameLst>
                                          <p:attrName>style.visibility</p:attrName>
                                        </p:attrNameLst>
                                      </p:cBhvr>
                                      <p:to>
                                        <p:strVal val="hidden"/>
                                      </p:to>
                                    </p:set>
                                  </p:childTnLst>
                                </p:cTn>
                              </p:par>
                              <p:par>
                                <p:cTn id="48" presetID="10" presetClass="exit" presetSubtype="0" fill="hold" grpId="1" nodeType="withEffect">
                                  <p:stCondLst>
                                    <p:cond delay="3500"/>
                                  </p:stCondLst>
                                  <p:childTnLst>
                                    <p:animEffect transition="out" filter="fade">
                                      <p:cBhvr>
                                        <p:cTn id="49" dur="1000"/>
                                        <p:tgtEl>
                                          <p:spTgt spid="6">
                                            <p:txEl>
                                              <p:pRg st="3" end="3"/>
                                            </p:txEl>
                                          </p:spTgt>
                                        </p:tgtEl>
                                      </p:cBhvr>
                                    </p:animEffect>
                                    <p:set>
                                      <p:cBhvr>
                                        <p:cTn id="50" dur="1" fill="hold">
                                          <p:stCondLst>
                                            <p:cond delay="999"/>
                                          </p:stCondLst>
                                        </p:cTn>
                                        <p:tgtEl>
                                          <p:spTgt spid="6">
                                            <p:txEl>
                                              <p:pRg st="3" end="3"/>
                                            </p:txEl>
                                          </p:spTgt>
                                        </p:tgtEl>
                                        <p:attrNameLst>
                                          <p:attrName>style.visibility</p:attrName>
                                        </p:attrNameLst>
                                      </p:cBhvr>
                                      <p:to>
                                        <p:strVal val="hidden"/>
                                      </p:to>
                                    </p:set>
                                  </p:childTnLst>
                                </p:cTn>
                              </p:par>
                              <p:par>
                                <p:cTn id="51" presetID="10" presetClass="exit" presetSubtype="0" fill="hold" grpId="1" nodeType="withEffect">
                                  <p:stCondLst>
                                    <p:cond delay="3500"/>
                                  </p:stCondLst>
                                  <p:childTnLst>
                                    <p:animEffect transition="out" filter="fade">
                                      <p:cBhvr>
                                        <p:cTn id="52" dur="1000"/>
                                        <p:tgtEl>
                                          <p:spTgt spid="6">
                                            <p:txEl>
                                              <p:pRg st="4" end="4"/>
                                            </p:txEl>
                                          </p:spTgt>
                                        </p:tgtEl>
                                      </p:cBhvr>
                                    </p:animEffect>
                                    <p:set>
                                      <p:cBhvr>
                                        <p:cTn id="53" dur="1" fill="hold">
                                          <p:stCondLst>
                                            <p:cond delay="999"/>
                                          </p:stCondLst>
                                        </p:cTn>
                                        <p:tgtEl>
                                          <p:spTgt spid="6">
                                            <p:txEl>
                                              <p:pRg st="4" end="4"/>
                                            </p:txEl>
                                          </p:spTgt>
                                        </p:tgtEl>
                                        <p:attrNameLst>
                                          <p:attrName>style.visibility</p:attrName>
                                        </p:attrNameLst>
                                      </p:cBhvr>
                                      <p:to>
                                        <p:strVal val="hidden"/>
                                      </p:to>
                                    </p:set>
                                  </p:childTnLst>
                                </p:cTn>
                              </p:par>
                              <p:par>
                                <p:cTn id="54" presetID="10" presetClass="exit" presetSubtype="0" fill="hold" grpId="1" nodeType="withEffect">
                                  <p:stCondLst>
                                    <p:cond delay="3500"/>
                                  </p:stCondLst>
                                  <p:childTnLst>
                                    <p:animEffect transition="out" filter="fade">
                                      <p:cBhvr>
                                        <p:cTn id="55" dur="1000"/>
                                        <p:tgtEl>
                                          <p:spTgt spid="6">
                                            <p:txEl>
                                              <p:pRg st="5" end="5"/>
                                            </p:txEl>
                                          </p:spTgt>
                                        </p:tgtEl>
                                      </p:cBhvr>
                                    </p:animEffect>
                                    <p:set>
                                      <p:cBhvr>
                                        <p:cTn id="56" dur="1" fill="hold">
                                          <p:stCondLst>
                                            <p:cond delay="999"/>
                                          </p:stCondLst>
                                        </p:cTn>
                                        <p:tgtEl>
                                          <p:spTgt spid="6">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uiExpand="1" build="p"/>
      <p:bldP spid="6" grpI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207D38-6BA7-B74D-A9FF-37A3931382E2}"/>
              </a:ext>
            </a:extLst>
          </p:cNvPr>
          <p:cNvGrpSpPr/>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783282E4-F0E1-5042-AC2B-81FC2EDE851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3FE5F29-F1CE-7C48-8579-586FD78BDA0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208C25-6BF9-CD49-8929-45A09C59A660}"/>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915075B-767D-734F-BB48-63E3417466E5}"/>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12D5DF4A-AAC9-AA4B-BBAB-B632B81AA37F}"/>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2551AB5F-1E8A-E74A-9467-F41D55830726}"/>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655C6A-99F9-C549-BB3F-AB384F83AFF0}"/>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AAC0B77-9B70-6C4A-A78F-FA716F46756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30ABB067-C6AC-664C-9AB7-C5BE8967E96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3D6441F-48FF-B449-9055-F9DEC2DCA235}"/>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0B52D66C-455E-D047-BD3A-AA6150D89CD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726228C-72CE-D54E-82AE-B8E49E63CC57}"/>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751A0F-3425-8D4A-822F-ECD7085CF793}"/>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815307FC-0196-7E46-A380-FC1F435C92A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CDE3443-2E85-6B42-93D3-FC00E47CE752}"/>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4E5F4946-B9C6-2943-816A-932EF9EE0631}"/>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CC6A8D3-1942-A149-BD09-0C199D0835FB}"/>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7519D63-DEB7-694B-AC73-B13C4A46A328}"/>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0116B5F-BE6F-7D43-9706-804F92F3BEA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grpSp>
        <p:nvGrpSpPr>
          <p:cNvPr id="3" name="Group 2">
            <a:extLst>
              <a:ext uri="{FF2B5EF4-FFF2-40B4-BE49-F238E27FC236}">
                <a16:creationId xmlns:a16="http://schemas.microsoft.com/office/drawing/2014/main" id="{A84B8A70-FBCC-624A-825A-0C9FEC961D4E}"/>
              </a:ext>
            </a:extLst>
          </p:cNvPr>
          <p:cNvGrpSpPr/>
          <p:nvPr/>
        </p:nvGrpSpPr>
        <p:grpSpPr>
          <a:xfrm rot="10800000">
            <a:off x="1649822" y="1443572"/>
            <a:ext cx="8845667" cy="4658730"/>
            <a:chOff x="1669294" y="1005686"/>
            <a:chExt cx="8845667" cy="4658730"/>
          </a:xfrm>
        </p:grpSpPr>
        <p:sp>
          <p:nvSpPr>
            <p:cNvPr id="4" name="Isosceles Triangle 39">
              <a:extLst>
                <a:ext uri="{FF2B5EF4-FFF2-40B4-BE49-F238E27FC236}">
                  <a16:creationId xmlns:a16="http://schemas.microsoft.com/office/drawing/2014/main" id="{3C5314CC-F55E-FB45-AA79-07F5B47BA9C6}"/>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0F2DFAA-67E1-6D41-B7DE-C73038799F60}"/>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6" name="Rectangle 5">
            <a:extLst>
              <a:ext uri="{FF2B5EF4-FFF2-40B4-BE49-F238E27FC236}">
                <a16:creationId xmlns:a16="http://schemas.microsoft.com/office/drawing/2014/main" id="{9CDE3095-898E-254C-9BE8-D77EEB6C852A}"/>
              </a:ext>
            </a:extLst>
          </p:cNvPr>
          <p:cNvSpPr/>
          <p:nvPr/>
        </p:nvSpPr>
        <p:spPr>
          <a:xfrm>
            <a:off x="2062248" y="2226356"/>
            <a:ext cx="8418539" cy="3462486"/>
          </a:xfrm>
          <a:prstGeom prst="rect">
            <a:avLst/>
          </a:prstGeom>
        </p:spPr>
        <p:txBody>
          <a:bodyPr wrap="square">
            <a:spAutoFit/>
          </a:bodyPr>
          <a:lstStyle/>
          <a:p>
            <a:pPr marL="342900" lvl="0" indent="-342900">
              <a:spcBef>
                <a:spcPts val="1800"/>
              </a:spcBef>
              <a:buFont typeface="+mj-lt"/>
              <a:buAutoNum type="arabicPeriod"/>
            </a:pPr>
            <a:r>
              <a:rPr lang="nl-NL" b="1" dirty="0">
                <a:latin typeface="Arial" panose="020B0604020202020204" pitchFamily="34" charset="0"/>
              </a:rPr>
              <a:t>Muziek zachter zetten of muziek-loze momenten in de winkel organiseren</a:t>
            </a:r>
            <a:endParaRPr lang="en-US" b="1" dirty="0">
              <a:latin typeface="Arial" panose="020B0604020202020204" pitchFamily="34" charset="0"/>
            </a:endParaRPr>
          </a:p>
          <a:p>
            <a:pPr marL="342900" lvl="0" indent="-342900">
              <a:spcBef>
                <a:spcPts val="1800"/>
              </a:spcBef>
              <a:buFont typeface="+mj-lt"/>
              <a:buAutoNum type="arabicPeriod"/>
            </a:pPr>
            <a:r>
              <a:rPr lang="nl-NL" b="1" dirty="0">
                <a:latin typeface="Arial" panose="020B0604020202020204" pitchFamily="34" charset="0"/>
              </a:rPr>
              <a:t>Luwtemomenten in de winkels organiseren</a:t>
            </a:r>
            <a:endParaRPr lang="en-US" b="1" dirty="0">
              <a:latin typeface="Arial" panose="020B0604020202020204" pitchFamily="34" charset="0"/>
            </a:endParaRPr>
          </a:p>
          <a:p>
            <a:pPr marL="342900" lvl="0" indent="-342900">
              <a:spcBef>
                <a:spcPts val="1800"/>
              </a:spcBef>
              <a:buFont typeface="+mj-lt"/>
              <a:buAutoNum type="arabicPeriod"/>
            </a:pPr>
            <a:r>
              <a:rPr lang="nl-NL" b="1" dirty="0">
                <a:latin typeface="Arial" panose="020B0604020202020204" pitchFamily="34" charset="0"/>
              </a:rPr>
              <a:t>Online shoppen, </a:t>
            </a:r>
            <a:br>
              <a:rPr lang="nl-NL" b="1" dirty="0">
                <a:latin typeface="Arial" panose="020B0604020202020204" pitchFamily="34" charset="0"/>
              </a:rPr>
            </a:br>
            <a:r>
              <a:rPr lang="nl-NL" b="1" dirty="0">
                <a:latin typeface="Arial" panose="020B0604020202020204" pitchFamily="34" charset="0"/>
              </a:rPr>
              <a:t>of meer respect en begrip hebben dat ik er anders uitzie</a:t>
            </a:r>
            <a:endParaRPr lang="en-US" b="1" dirty="0">
              <a:latin typeface="Arial" panose="020B0604020202020204" pitchFamily="34" charset="0"/>
            </a:endParaRPr>
          </a:p>
          <a:p>
            <a:pPr marL="342900" lvl="0" indent="-342900">
              <a:spcBef>
                <a:spcPts val="1800"/>
              </a:spcBef>
              <a:buFont typeface="+mj-lt"/>
              <a:buAutoNum type="arabicPeriod"/>
            </a:pPr>
            <a:r>
              <a:rPr lang="nl-NL" b="1" dirty="0">
                <a:latin typeface="Arial" panose="020B0604020202020204" pitchFamily="34" charset="0"/>
              </a:rPr>
              <a:t>Minder fel licht gebruiken</a:t>
            </a:r>
            <a:endParaRPr lang="en-US" b="1" dirty="0">
              <a:latin typeface="Arial" panose="020B0604020202020204" pitchFamily="34" charset="0"/>
            </a:endParaRPr>
          </a:p>
          <a:p>
            <a:pPr marL="342900" lvl="0" indent="-342900">
              <a:spcBef>
                <a:spcPts val="1800"/>
              </a:spcBef>
              <a:buFont typeface="+mj-lt"/>
              <a:buAutoNum type="arabicPeriod"/>
            </a:pPr>
            <a:r>
              <a:rPr lang="nl-NL" b="1" dirty="0">
                <a:latin typeface="Arial" panose="020B0604020202020204" pitchFamily="34" charset="0"/>
              </a:rPr>
              <a:t>Een oprijplank voor de winkel leggen</a:t>
            </a:r>
            <a:endParaRPr lang="en-US" b="1" dirty="0">
              <a:latin typeface="Arial" panose="020B0604020202020204" pitchFamily="34" charset="0"/>
            </a:endParaRPr>
          </a:p>
          <a:p>
            <a:pPr marL="342900" lvl="0" indent="-342900">
              <a:spcBef>
                <a:spcPts val="1800"/>
              </a:spcBef>
              <a:buFont typeface="+mj-lt"/>
              <a:buAutoNum type="arabicPeriod"/>
            </a:pPr>
            <a:r>
              <a:rPr lang="nl-NL" b="1" dirty="0">
                <a:latin typeface="Arial" panose="020B0604020202020204" pitchFamily="34" charset="0"/>
              </a:rPr>
              <a:t>De gangen breder maken</a:t>
            </a:r>
            <a:endParaRPr lang="en-US" b="1" dirty="0">
              <a:latin typeface="Arial" panose="020B0604020202020204" pitchFamily="34" charset="0"/>
            </a:endParaRPr>
          </a:p>
        </p:txBody>
      </p:sp>
      <p:grpSp>
        <p:nvGrpSpPr>
          <p:cNvPr id="7" name="Group 6">
            <a:extLst>
              <a:ext uri="{FF2B5EF4-FFF2-40B4-BE49-F238E27FC236}">
                <a16:creationId xmlns:a16="http://schemas.microsoft.com/office/drawing/2014/main" id="{9D527D04-121E-0745-9D38-09E631A86199}"/>
              </a:ext>
            </a:extLst>
          </p:cNvPr>
          <p:cNvGrpSpPr/>
          <p:nvPr/>
        </p:nvGrpSpPr>
        <p:grpSpPr>
          <a:xfrm>
            <a:off x="1648867" y="5386118"/>
            <a:ext cx="8843596" cy="1865325"/>
            <a:chOff x="1652186" y="5386118"/>
            <a:chExt cx="8843596" cy="1865325"/>
          </a:xfrm>
        </p:grpSpPr>
        <p:sp>
          <p:nvSpPr>
            <p:cNvPr id="2" name="Rectangle 1">
              <a:extLst>
                <a:ext uri="{FF2B5EF4-FFF2-40B4-BE49-F238E27FC236}">
                  <a16:creationId xmlns:a16="http://schemas.microsoft.com/office/drawing/2014/main" id="{1445F621-6E23-6342-9671-0024F1AF9B34}"/>
                </a:ext>
              </a:extLst>
            </p:cNvPr>
            <p:cNvSpPr/>
            <p:nvPr/>
          </p:nvSpPr>
          <p:spPr>
            <a:xfrm>
              <a:off x="1652186" y="538611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sp>
          <p:nvSpPr>
            <p:cNvPr id="10" name="Title 1">
              <a:extLst>
                <a:ext uri="{FF2B5EF4-FFF2-40B4-BE49-F238E27FC236}">
                  <a16:creationId xmlns:a16="http://schemas.microsoft.com/office/drawing/2014/main" id="{AC2F6FE7-0BB2-634B-955E-D16F61B3E793}"/>
                </a:ext>
              </a:extLst>
            </p:cNvPr>
            <p:cNvSpPr txBox="1">
              <a:spLocks/>
            </p:cNvSpPr>
            <p:nvPr/>
          </p:nvSpPr>
          <p:spPr>
            <a:xfrm>
              <a:off x="1669292" y="5502714"/>
              <a:ext cx="8679915" cy="1748729"/>
            </a:xfrm>
            <a:prstGeom prst="rect">
              <a:avLst/>
            </a:prstGeom>
          </p:spPr>
          <p:txBody>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r"/>
              <a:r>
                <a:rPr lang="en-US" b="1" spc="0" dirty="0" err="1">
                  <a:solidFill>
                    <a:schemeClr val="bg1"/>
                  </a:solidFill>
                  <a:latin typeface="Arial" panose="020B0604020202020204" pitchFamily="34" charset="0"/>
                </a:rPr>
                <a:t>winkels</a:t>
              </a:r>
              <a:endParaRPr lang="en-US" b="1" spc="0" dirty="0">
                <a:solidFill>
                  <a:schemeClr val="bg1"/>
                </a:solidFill>
                <a:latin typeface="Arial" panose="020B0604020202020204" pitchFamily="34" charset="0"/>
              </a:endParaRPr>
            </a:p>
            <a:p>
              <a:pPr algn="r"/>
              <a:endParaRPr lang="en-US" b="1" dirty="0">
                <a:solidFill>
                  <a:schemeClr val="bg1"/>
                </a:solidFill>
                <a:latin typeface="Arial" panose="020B0604020202020204" pitchFamily="34" charset="0"/>
              </a:endParaRPr>
            </a:p>
          </p:txBody>
        </p:sp>
      </p:grpSp>
      <p:sp>
        <p:nvSpPr>
          <p:cNvPr id="31" name="Subtitle 2">
            <a:extLst>
              <a:ext uri="{FF2B5EF4-FFF2-40B4-BE49-F238E27FC236}">
                <a16:creationId xmlns:a16="http://schemas.microsoft.com/office/drawing/2014/main" id="{1EC10CD7-4CBC-9F45-95D0-62E8B64123A7}"/>
              </a:ext>
            </a:extLst>
          </p:cNvPr>
          <p:cNvSpPr txBox="1">
            <a:spLocks/>
          </p:cNvSpPr>
          <p:nvPr/>
        </p:nvSpPr>
        <p:spPr>
          <a:xfrm>
            <a:off x="1848961" y="884540"/>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De </a:t>
            </a:r>
            <a:r>
              <a:rPr lang="en-US" b="1" dirty="0" err="1">
                <a:solidFill>
                  <a:schemeClr val="bg1"/>
                </a:solidFill>
                <a:latin typeface="Arial" panose="020B0604020202020204" pitchFamily="34" charset="0"/>
              </a:rPr>
              <a:t>oplossing</a:t>
            </a:r>
            <a:r>
              <a:rPr lang="en-US" b="1" dirty="0">
                <a:solidFill>
                  <a:schemeClr val="bg1"/>
                </a:solidFill>
                <a:latin typeface="Arial" panose="020B0604020202020204" pitchFamily="34" charset="0"/>
              </a:rPr>
              <a:t>:</a:t>
            </a:r>
          </a:p>
        </p:txBody>
      </p:sp>
      <p:sp>
        <p:nvSpPr>
          <p:cNvPr id="8" name="Subtitle 2">
            <a:extLst>
              <a:ext uri="{FF2B5EF4-FFF2-40B4-BE49-F238E27FC236}">
                <a16:creationId xmlns:a16="http://schemas.microsoft.com/office/drawing/2014/main" id="{4F429513-03D9-A54C-BB3A-72329B5BE61F}"/>
              </a:ext>
            </a:extLst>
          </p:cNvPr>
          <p:cNvSpPr txBox="1">
            <a:spLocks/>
          </p:cNvSpPr>
          <p:nvPr/>
        </p:nvSpPr>
        <p:spPr>
          <a:xfrm>
            <a:off x="1848961" y="5662486"/>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Wat </a:t>
            </a:r>
            <a:r>
              <a:rPr lang="en-US" b="1" dirty="0" err="1">
                <a:solidFill>
                  <a:schemeClr val="bg1"/>
                </a:solidFill>
                <a:latin typeface="Arial" panose="020B0604020202020204" pitchFamily="34" charset="0"/>
              </a:rPr>
              <a:t>er</a:t>
            </a:r>
            <a:r>
              <a:rPr lang="en-US" b="1" dirty="0">
                <a:solidFill>
                  <a:schemeClr val="bg1"/>
                </a:solidFill>
                <a:latin typeface="Arial" panose="020B0604020202020204" pitchFamily="34" charset="0"/>
              </a:rPr>
              <a:t> </a:t>
            </a:r>
            <a:r>
              <a:rPr lang="en-US" b="1" dirty="0" err="1">
                <a:solidFill>
                  <a:schemeClr val="bg1"/>
                </a:solidFill>
                <a:latin typeface="Arial" panose="020B0604020202020204" pitchFamily="34" charset="0"/>
              </a:rPr>
              <a:t>speelt</a:t>
            </a:r>
            <a:r>
              <a:rPr lang="en-US" b="1" dirty="0">
                <a:solidFill>
                  <a:schemeClr val="bg1"/>
                </a:solidFill>
                <a:latin typeface="Arial" panose="020B0604020202020204" pitchFamily="34" charset="0"/>
              </a:rPr>
              <a:t>…</a:t>
            </a:r>
          </a:p>
        </p:txBody>
      </p:sp>
    </p:spTree>
    <p:custDataLst>
      <p:tags r:id="rId1"/>
    </p:custDataLst>
    <p:extLst>
      <p:ext uri="{BB962C8B-B14F-4D97-AF65-F5344CB8AC3E}">
        <p14:creationId xmlns:p14="http://schemas.microsoft.com/office/powerpoint/2010/main" val="2526777624"/>
      </p:ext>
    </p:extLst>
  </p:cSld>
  <p:clrMapOvr>
    <a:masterClrMapping/>
  </p:clrMapOvr>
  <mc:AlternateContent xmlns:mc="http://schemas.openxmlformats.org/markup-compatibility/2006">
    <mc:Choice xmlns:p14="http://schemas.microsoft.com/office/powerpoint/2010/main" Requires="p14">
      <p:transition p14:dur="10" advClick="0" advTm="18000"/>
    </mc:Choice>
    <mc:Fallback>
      <p:transition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afterEffect">
                                  <p:stCondLst>
                                    <p:cond delay="0"/>
                                  </p:stCondLst>
                                  <p:childTnLst>
                                    <p:animMotion origin="layout" path="M 3.33333E-6 3.7037E-6 L 3.33333E-6 -0.68866 " pathEditMode="relative" rAng="0" ptsTypes="AA">
                                      <p:cBhvr>
                                        <p:cTn id="6" dur="2000" fill="hold"/>
                                        <p:tgtEl>
                                          <p:spTgt spid="7"/>
                                        </p:tgtEl>
                                        <p:attrNameLst>
                                          <p:attrName>ppt_x</p:attrName>
                                          <p:attrName>ppt_y</p:attrName>
                                        </p:attrNameLst>
                                      </p:cBhvr>
                                      <p:rCtr x="0" y="-34444"/>
                                    </p:animMotion>
                                  </p:childTnLst>
                                </p:cTn>
                              </p:par>
                              <p:par>
                                <p:cTn id="7" presetID="1" presetClass="exit" presetSubtype="0" fill="hold" grpId="0" nodeType="withEffect">
                                  <p:stCondLst>
                                    <p:cond delay="500"/>
                                  </p:stCondLst>
                                  <p:childTnLst>
                                    <p:set>
                                      <p:cBhvr>
                                        <p:cTn id="8" dur="1" fill="hold">
                                          <p:stCondLst>
                                            <p:cond delay="0"/>
                                          </p:stCondLst>
                                        </p:cTn>
                                        <p:tgtEl>
                                          <p:spTgt spid="8"/>
                                        </p:tgtEl>
                                        <p:attrNameLst>
                                          <p:attrName>style.visibility</p:attrName>
                                        </p:attrNameLst>
                                      </p:cBhvr>
                                      <p:to>
                                        <p:strVal val="hidden"/>
                                      </p:to>
                                    </p:set>
                                  </p:childTnLst>
                                </p:cTn>
                              </p:par>
                            </p:childTnLst>
                          </p:cTn>
                        </p:par>
                        <p:par>
                          <p:cTn id="9" fill="hold">
                            <p:stCondLst>
                              <p:cond delay="2000"/>
                            </p:stCondLst>
                            <p:childTnLst>
                              <p:par>
                                <p:cTn id="10" presetID="2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childTnLst>
                          </p:cTn>
                        </p:par>
                        <p:par>
                          <p:cTn id="13" fill="hold">
                            <p:stCondLst>
                              <p:cond delay="3000"/>
                            </p:stCondLst>
                            <p:childTnLst>
                              <p:par>
                                <p:cTn id="14" presetID="10" presetClass="entr" presetSubtype="0" fill="hold" grpId="0" nodeType="afterEffect">
                                  <p:stCondLst>
                                    <p:cond delay="100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4500"/>
                            </p:stCondLst>
                            <p:childTnLst>
                              <p:par>
                                <p:cTn id="18" presetID="10" presetClass="entr" presetSubtype="0" fill="hold" grpId="0" nodeType="afterEffect">
                                  <p:stCondLst>
                                    <p:cond delay="100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par>
                          <p:cTn id="21" fill="hold">
                            <p:stCondLst>
                              <p:cond delay="6000"/>
                            </p:stCondLst>
                            <p:childTnLst>
                              <p:par>
                                <p:cTn id="22" presetID="10" presetClass="entr" presetSubtype="0" fill="hold" grpId="0" nodeType="afterEffect">
                                  <p:stCondLst>
                                    <p:cond delay="100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par>
                          <p:cTn id="25" fill="hold">
                            <p:stCondLst>
                              <p:cond delay="7500"/>
                            </p:stCondLst>
                            <p:childTnLst>
                              <p:par>
                                <p:cTn id="26" presetID="10" presetClass="entr" presetSubtype="0" fill="hold" grpId="0" nodeType="afterEffect">
                                  <p:stCondLst>
                                    <p:cond delay="100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par>
                          <p:cTn id="29" fill="hold">
                            <p:stCondLst>
                              <p:cond delay="9000"/>
                            </p:stCondLst>
                            <p:childTnLst>
                              <p:par>
                                <p:cTn id="30" presetID="10" presetClass="entr" presetSubtype="0" fill="hold" grpId="0" nodeType="afterEffect">
                                  <p:stCondLst>
                                    <p:cond delay="100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par>
                          <p:cTn id="33" fill="hold">
                            <p:stCondLst>
                              <p:cond delay="10500"/>
                            </p:stCondLst>
                            <p:childTnLst>
                              <p:par>
                                <p:cTn id="34" presetID="10" presetClass="entr" presetSubtype="0" fill="hold" grpId="0" nodeType="afterEffect">
                                  <p:stCondLst>
                                    <p:cond delay="100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1CFEA8-D3B7-4D45-82F3-D011A940B139}"/>
              </a:ext>
            </a:extLst>
          </p:cNvPr>
          <p:cNvPicPr>
            <a:picLocks noChangeAspect="1"/>
          </p:cNvPicPr>
          <p:nvPr/>
        </p:nvPicPr>
        <p:blipFill>
          <a:blip r:embed="rId2"/>
          <a:stretch>
            <a:fillRect/>
          </a:stretch>
        </p:blipFill>
        <p:spPr>
          <a:xfrm>
            <a:off x="0" y="0"/>
            <a:ext cx="12192000" cy="5999356"/>
          </a:xfrm>
          <a:prstGeom prst="rect">
            <a:avLst/>
          </a:prstGeom>
        </p:spPr>
      </p:pic>
      <p:sp>
        <p:nvSpPr>
          <p:cNvPr id="6" name="TextBox 5">
            <a:extLst>
              <a:ext uri="{FF2B5EF4-FFF2-40B4-BE49-F238E27FC236}">
                <a16:creationId xmlns:a16="http://schemas.microsoft.com/office/drawing/2014/main" id="{E5E5C79C-1B0E-C742-8E5E-75315C87A2FA}"/>
              </a:ext>
            </a:extLst>
          </p:cNvPr>
          <p:cNvSpPr txBox="1"/>
          <p:nvPr/>
        </p:nvSpPr>
        <p:spPr>
          <a:xfrm>
            <a:off x="9035468" y="443145"/>
            <a:ext cx="4393580" cy="830997"/>
          </a:xfrm>
          <a:prstGeom prst="rect">
            <a:avLst/>
          </a:prstGeom>
          <a:noFill/>
        </p:spPr>
        <p:txBody>
          <a:bodyPr wrap="square" rtlCol="0">
            <a:spAutoFit/>
          </a:bodyPr>
          <a:lstStyle/>
          <a:p>
            <a:r>
              <a:rPr lang="en-US" sz="4800" b="1" dirty="0" err="1">
                <a:solidFill>
                  <a:schemeClr val="bg1"/>
                </a:solidFill>
                <a:latin typeface="Arial" panose="020B0604020202020204" pitchFamily="34" charset="0"/>
              </a:rPr>
              <a:t>toiletten</a:t>
            </a:r>
            <a:endParaRPr lang="en-US" sz="4800" b="1" dirty="0">
              <a:solidFill>
                <a:schemeClr val="bg1"/>
              </a:solidFill>
              <a:latin typeface="Arial" panose="020B0604020202020204" pitchFamily="34" charset="0"/>
            </a:endParaRPr>
          </a:p>
        </p:txBody>
      </p:sp>
      <p:pic>
        <p:nvPicPr>
          <p:cNvPr id="7" name="Picture 6">
            <a:extLst>
              <a:ext uri="{FF2B5EF4-FFF2-40B4-BE49-F238E27FC236}">
                <a16:creationId xmlns:a16="http://schemas.microsoft.com/office/drawing/2014/main" id="{597A46F6-7D93-2848-AEC7-15DE3AB280F2}"/>
              </a:ext>
            </a:extLst>
          </p:cNvPr>
          <p:cNvPicPr>
            <a:picLocks noChangeAspect="1"/>
          </p:cNvPicPr>
          <p:nvPr/>
        </p:nvPicPr>
        <p:blipFill>
          <a:blip r:embed="rId3"/>
          <a:stretch>
            <a:fillRect/>
          </a:stretch>
        </p:blipFill>
        <p:spPr>
          <a:xfrm rot="10800000" flipV="1">
            <a:off x="8082091" y="443145"/>
            <a:ext cx="2502659" cy="1517376"/>
          </a:xfrm>
          <a:prstGeom prst="rect">
            <a:avLst/>
          </a:prstGeom>
        </p:spPr>
      </p:pic>
      <p:pic>
        <p:nvPicPr>
          <p:cNvPr id="9" name="Picture 8">
            <a:extLst>
              <a:ext uri="{FF2B5EF4-FFF2-40B4-BE49-F238E27FC236}">
                <a16:creationId xmlns:a16="http://schemas.microsoft.com/office/drawing/2014/main" id="{9DA7E000-8A6D-7B42-8F14-3572E19B5C97}"/>
              </a:ext>
            </a:extLst>
          </p:cNvPr>
          <p:cNvPicPr>
            <a:picLocks noChangeAspect="1"/>
          </p:cNvPicPr>
          <p:nvPr/>
        </p:nvPicPr>
        <p:blipFill>
          <a:blip r:embed="rId4"/>
          <a:stretch>
            <a:fillRect/>
          </a:stretch>
        </p:blipFill>
        <p:spPr>
          <a:xfrm>
            <a:off x="6515538" y="3461782"/>
            <a:ext cx="3506728" cy="2980719"/>
          </a:xfrm>
          <a:prstGeom prst="rect">
            <a:avLst/>
          </a:prstGeom>
        </p:spPr>
      </p:pic>
      <p:pic>
        <p:nvPicPr>
          <p:cNvPr id="10" name="Picture 9">
            <a:extLst>
              <a:ext uri="{FF2B5EF4-FFF2-40B4-BE49-F238E27FC236}">
                <a16:creationId xmlns:a16="http://schemas.microsoft.com/office/drawing/2014/main" id="{E1FBEE5F-05AF-644D-B0D4-A814B1217AD8}"/>
              </a:ext>
            </a:extLst>
          </p:cNvPr>
          <p:cNvPicPr>
            <a:picLocks noChangeAspect="1"/>
          </p:cNvPicPr>
          <p:nvPr/>
        </p:nvPicPr>
        <p:blipFill>
          <a:blip r:embed="rId5"/>
          <a:stretch>
            <a:fillRect/>
          </a:stretch>
        </p:blipFill>
        <p:spPr>
          <a:xfrm>
            <a:off x="398591" y="2083057"/>
            <a:ext cx="7250563" cy="4554073"/>
          </a:xfrm>
          <a:prstGeom prst="rect">
            <a:avLst/>
          </a:prstGeom>
        </p:spPr>
      </p:pic>
      <p:grpSp>
        <p:nvGrpSpPr>
          <p:cNvPr id="13" name="Group 12">
            <a:extLst>
              <a:ext uri="{FF2B5EF4-FFF2-40B4-BE49-F238E27FC236}">
                <a16:creationId xmlns:a16="http://schemas.microsoft.com/office/drawing/2014/main" id="{6167FC20-5FF0-4041-B03F-F78601F5FA90}"/>
              </a:ext>
            </a:extLst>
          </p:cNvPr>
          <p:cNvGrpSpPr/>
          <p:nvPr/>
        </p:nvGrpSpPr>
        <p:grpSpPr>
          <a:xfrm>
            <a:off x="1834101" y="2909129"/>
            <a:ext cx="4566699" cy="284369"/>
            <a:chOff x="1834101" y="2909129"/>
            <a:chExt cx="4566699" cy="284369"/>
          </a:xfrm>
        </p:grpSpPr>
        <p:pic>
          <p:nvPicPr>
            <p:cNvPr id="11" name="Picture 10">
              <a:extLst>
                <a:ext uri="{FF2B5EF4-FFF2-40B4-BE49-F238E27FC236}">
                  <a16:creationId xmlns:a16="http://schemas.microsoft.com/office/drawing/2014/main" id="{EA9BC2F6-9532-7041-9474-C9B0EC6BD469}"/>
                </a:ext>
              </a:extLst>
            </p:cNvPr>
            <p:cNvPicPr>
              <a:picLocks noChangeAspect="1"/>
            </p:cNvPicPr>
            <p:nvPr/>
          </p:nvPicPr>
          <p:blipFill>
            <a:blip r:embed="rId6"/>
            <a:stretch>
              <a:fillRect/>
            </a:stretch>
          </p:blipFill>
          <p:spPr>
            <a:xfrm>
              <a:off x="6096000" y="3028398"/>
              <a:ext cx="304800" cy="165100"/>
            </a:xfrm>
            <a:prstGeom prst="rect">
              <a:avLst/>
            </a:prstGeom>
          </p:spPr>
        </p:pic>
        <p:pic>
          <p:nvPicPr>
            <p:cNvPr id="12" name="Picture 11">
              <a:extLst>
                <a:ext uri="{FF2B5EF4-FFF2-40B4-BE49-F238E27FC236}">
                  <a16:creationId xmlns:a16="http://schemas.microsoft.com/office/drawing/2014/main" id="{78057FF6-E0C5-9A40-8A20-C810B6094E9A}"/>
                </a:ext>
              </a:extLst>
            </p:cNvPr>
            <p:cNvPicPr>
              <a:picLocks noChangeAspect="1"/>
            </p:cNvPicPr>
            <p:nvPr/>
          </p:nvPicPr>
          <p:blipFill>
            <a:blip r:embed="rId6"/>
            <a:stretch>
              <a:fillRect/>
            </a:stretch>
          </p:blipFill>
          <p:spPr>
            <a:xfrm>
              <a:off x="1834101" y="2909129"/>
              <a:ext cx="304800" cy="165100"/>
            </a:xfrm>
            <a:prstGeom prst="rect">
              <a:avLst/>
            </a:prstGeom>
          </p:spPr>
        </p:pic>
      </p:grpSp>
      <p:grpSp>
        <p:nvGrpSpPr>
          <p:cNvPr id="16" name="Group 15">
            <a:extLst>
              <a:ext uri="{FF2B5EF4-FFF2-40B4-BE49-F238E27FC236}">
                <a16:creationId xmlns:a16="http://schemas.microsoft.com/office/drawing/2014/main" id="{EB60B4EC-BB27-3641-B881-0E32EE84C5FC}"/>
              </a:ext>
            </a:extLst>
          </p:cNvPr>
          <p:cNvGrpSpPr/>
          <p:nvPr/>
        </p:nvGrpSpPr>
        <p:grpSpPr>
          <a:xfrm>
            <a:off x="1835432" y="2902506"/>
            <a:ext cx="4566699" cy="245161"/>
            <a:chOff x="1835432" y="2902506"/>
            <a:chExt cx="4566699" cy="245161"/>
          </a:xfrm>
        </p:grpSpPr>
        <p:pic>
          <p:nvPicPr>
            <p:cNvPr id="14" name="Picture 13">
              <a:extLst>
                <a:ext uri="{FF2B5EF4-FFF2-40B4-BE49-F238E27FC236}">
                  <a16:creationId xmlns:a16="http://schemas.microsoft.com/office/drawing/2014/main" id="{D826D653-9E66-FD4B-AFC6-103F186C68C2}"/>
                </a:ext>
              </a:extLst>
            </p:cNvPr>
            <p:cNvPicPr>
              <a:picLocks noChangeAspect="1"/>
            </p:cNvPicPr>
            <p:nvPr/>
          </p:nvPicPr>
          <p:blipFill>
            <a:blip r:embed="rId6"/>
            <a:stretch>
              <a:fillRect/>
            </a:stretch>
          </p:blipFill>
          <p:spPr>
            <a:xfrm flipV="1">
              <a:off x="6097331" y="3021775"/>
              <a:ext cx="304800" cy="125892"/>
            </a:xfrm>
            <a:prstGeom prst="rect">
              <a:avLst/>
            </a:prstGeom>
          </p:spPr>
        </p:pic>
        <p:pic>
          <p:nvPicPr>
            <p:cNvPr id="15" name="Picture 14">
              <a:extLst>
                <a:ext uri="{FF2B5EF4-FFF2-40B4-BE49-F238E27FC236}">
                  <a16:creationId xmlns:a16="http://schemas.microsoft.com/office/drawing/2014/main" id="{23954ACE-9973-DA4F-9B10-8725AD0FCAE1}"/>
                </a:ext>
              </a:extLst>
            </p:cNvPr>
            <p:cNvPicPr>
              <a:picLocks noChangeAspect="1"/>
            </p:cNvPicPr>
            <p:nvPr/>
          </p:nvPicPr>
          <p:blipFill>
            <a:blip r:embed="rId6"/>
            <a:stretch>
              <a:fillRect/>
            </a:stretch>
          </p:blipFill>
          <p:spPr>
            <a:xfrm flipV="1">
              <a:off x="1835432" y="2902506"/>
              <a:ext cx="304800" cy="125892"/>
            </a:xfrm>
            <a:prstGeom prst="rect">
              <a:avLst/>
            </a:prstGeom>
          </p:spPr>
        </p:pic>
      </p:grpSp>
    </p:spTree>
    <p:extLst>
      <p:ext uri="{BB962C8B-B14F-4D97-AF65-F5344CB8AC3E}">
        <p14:creationId xmlns:p14="http://schemas.microsoft.com/office/powerpoint/2010/main" val="1278739174"/>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2000"/>
                                        <p:tgtEl>
                                          <p:spTgt spid="5"/>
                                        </p:tgtEl>
                                      </p:cBhvr>
                                    </p:animEffect>
                                  </p:childTnLst>
                                </p:cTn>
                              </p:par>
                              <p:par>
                                <p:cTn id="16" presetID="22" presetClass="entr" presetSubtype="4" fill="hold" nodeType="withEffect">
                                  <p:stCondLst>
                                    <p:cond delay="150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xit" presetSubtype="4" fill="hold" nodeType="withEffect">
                                  <p:stCondLst>
                                    <p:cond delay="1000"/>
                                  </p:stCondLst>
                                  <p:childTnLst>
                                    <p:animEffect transition="out" filter="wipe(down)">
                                      <p:cBhvr>
                                        <p:cTn id="20" dur="1000"/>
                                        <p:tgtEl>
                                          <p:spTgt spid="13"/>
                                        </p:tgtEl>
                                      </p:cBhvr>
                                    </p:animEffect>
                                    <p:set>
                                      <p:cBhvr>
                                        <p:cTn id="21" dur="1" fill="hold">
                                          <p:stCondLst>
                                            <p:cond delay="999"/>
                                          </p:stCondLst>
                                        </p:cTn>
                                        <p:tgtEl>
                                          <p:spTgt spid="13"/>
                                        </p:tgtEl>
                                        <p:attrNameLst>
                                          <p:attrName>style.visibility</p:attrName>
                                        </p:attrNameLst>
                                      </p:cBhvr>
                                      <p:to>
                                        <p:strVal val="hidden"/>
                                      </p:to>
                                    </p:set>
                                  </p:childTnLst>
                                </p:cTn>
                              </p:par>
                            </p:childTnLst>
                          </p:cTn>
                        </p:par>
                        <p:par>
                          <p:cTn id="22" fill="hold">
                            <p:stCondLst>
                              <p:cond delay="3500"/>
                            </p:stCondLst>
                            <p:childTnLst>
                              <p:par>
                                <p:cTn id="23" presetID="22" presetClass="entr" presetSubtype="1"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par>
                                <p:cTn id="26" presetID="2" presetClass="exit" presetSubtype="2" fill="hold" nodeType="withEffect">
                                  <p:stCondLst>
                                    <p:cond delay="500"/>
                                  </p:stCondLst>
                                  <p:childTnLst>
                                    <p:anim calcmode="lin" valueType="num">
                                      <p:cBhvr additive="base">
                                        <p:cTn id="27" dur="5000"/>
                                        <p:tgtEl>
                                          <p:spTgt spid="9"/>
                                        </p:tgtEl>
                                        <p:attrNameLst>
                                          <p:attrName>ppt_x</p:attrName>
                                        </p:attrNameLst>
                                      </p:cBhvr>
                                      <p:tavLst>
                                        <p:tav tm="0">
                                          <p:val>
                                            <p:strVal val="ppt_x"/>
                                          </p:val>
                                        </p:tav>
                                        <p:tav tm="100000">
                                          <p:val>
                                            <p:strVal val="1+ppt_w/2"/>
                                          </p:val>
                                        </p:tav>
                                      </p:tavLst>
                                    </p:anim>
                                    <p:anim calcmode="lin" valueType="num">
                                      <p:cBhvr additive="base">
                                        <p:cTn id="28" dur="5000"/>
                                        <p:tgtEl>
                                          <p:spTgt spid="9"/>
                                        </p:tgtEl>
                                        <p:attrNameLst>
                                          <p:attrName>ppt_y</p:attrName>
                                        </p:attrNameLst>
                                      </p:cBhvr>
                                      <p:tavLst>
                                        <p:tav tm="0">
                                          <p:val>
                                            <p:strVal val="ppt_y"/>
                                          </p:val>
                                        </p:tav>
                                        <p:tav tm="100000">
                                          <p:val>
                                            <p:strVal val="ppt_y"/>
                                          </p:val>
                                        </p:tav>
                                      </p:tavLst>
                                    </p:anim>
                                    <p:set>
                                      <p:cBhvr>
                                        <p:cTn id="29" dur="1" fill="hold">
                                          <p:stCondLst>
                                            <p:cond delay="4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207D38-6BA7-B74D-A9FF-37A3931382E2}"/>
              </a:ext>
            </a:extLst>
          </p:cNvPr>
          <p:cNvGrpSpPr/>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783282E4-F0E1-5042-AC2B-81FC2EDE851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3FE5F29-F1CE-7C48-8579-586FD78BDA0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208C25-6BF9-CD49-8929-45A09C59A660}"/>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915075B-767D-734F-BB48-63E3417466E5}"/>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12D5DF4A-AAC9-AA4B-BBAB-B632B81AA37F}"/>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2551AB5F-1E8A-E74A-9467-F41D55830726}"/>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655C6A-99F9-C549-BB3F-AB384F83AFF0}"/>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AAC0B77-9B70-6C4A-A78F-FA716F46756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30ABB067-C6AC-664C-9AB7-C5BE8967E96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3D6441F-48FF-B449-9055-F9DEC2DCA235}"/>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0B52D66C-455E-D047-BD3A-AA6150D89CD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726228C-72CE-D54E-82AE-B8E49E63CC57}"/>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751A0F-3425-8D4A-822F-ECD7085CF793}"/>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815307FC-0196-7E46-A380-FC1F435C92A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CDE3443-2E85-6B42-93D3-FC00E47CE752}"/>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4E5F4946-B9C6-2943-816A-932EF9EE0631}"/>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CC6A8D3-1942-A149-BD09-0C199D0835FB}"/>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7519D63-DEB7-694B-AC73-B13C4A46A328}"/>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0116B5F-BE6F-7D43-9706-804F92F3BEA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sp>
        <p:nvSpPr>
          <p:cNvPr id="2" name="Rectangle 1">
            <a:extLst>
              <a:ext uri="{FF2B5EF4-FFF2-40B4-BE49-F238E27FC236}">
                <a16:creationId xmlns:a16="http://schemas.microsoft.com/office/drawing/2014/main" id="{1445F621-6E23-6342-9671-0024F1AF9B34}"/>
              </a:ext>
            </a:extLst>
          </p:cNvPr>
          <p:cNvSpPr/>
          <p:nvPr/>
        </p:nvSpPr>
        <p:spPr>
          <a:xfrm>
            <a:off x="1652186" y="538611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nvGrpSpPr>
          <p:cNvPr id="3" name="Group 2">
            <a:extLst>
              <a:ext uri="{FF2B5EF4-FFF2-40B4-BE49-F238E27FC236}">
                <a16:creationId xmlns:a16="http://schemas.microsoft.com/office/drawing/2014/main" id="{A84B8A70-FBCC-624A-825A-0C9FEC961D4E}"/>
              </a:ext>
            </a:extLst>
          </p:cNvPr>
          <p:cNvGrpSpPr/>
          <p:nvPr/>
        </p:nvGrpSpPr>
        <p:grpSpPr>
          <a:xfrm>
            <a:off x="1669292" y="569550"/>
            <a:ext cx="8845667" cy="4658730"/>
            <a:chOff x="1669294" y="1005686"/>
            <a:chExt cx="8845667" cy="4658730"/>
          </a:xfrm>
        </p:grpSpPr>
        <p:sp>
          <p:nvSpPr>
            <p:cNvPr id="4" name="Isosceles Triangle 39">
              <a:extLst>
                <a:ext uri="{FF2B5EF4-FFF2-40B4-BE49-F238E27FC236}">
                  <a16:creationId xmlns:a16="http://schemas.microsoft.com/office/drawing/2014/main" id="{3C5314CC-F55E-FB45-AA79-07F5B47BA9C6}"/>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0F2DFAA-67E1-6D41-B7DE-C73038799F60}"/>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6" name="Rectangle 5">
            <a:extLst>
              <a:ext uri="{FF2B5EF4-FFF2-40B4-BE49-F238E27FC236}">
                <a16:creationId xmlns:a16="http://schemas.microsoft.com/office/drawing/2014/main" id="{9CDE3095-898E-254C-9BE8-D77EEB6C852A}"/>
              </a:ext>
            </a:extLst>
          </p:cNvPr>
          <p:cNvSpPr/>
          <p:nvPr/>
        </p:nvSpPr>
        <p:spPr>
          <a:xfrm>
            <a:off x="2092411" y="827840"/>
            <a:ext cx="7704578" cy="3939540"/>
          </a:xfrm>
          <a:prstGeom prst="rect">
            <a:avLst/>
          </a:prstGeom>
        </p:spPr>
        <p:txBody>
          <a:bodyPr wrap="square">
            <a:spAutoFit/>
          </a:bodyPr>
          <a:lstStyle/>
          <a:p>
            <a:pPr marL="342900" lvl="0" indent="-342900">
              <a:spcAft>
                <a:spcPts val="1200"/>
              </a:spcAft>
              <a:buFont typeface="+mj-lt"/>
              <a:buAutoNum type="arabicPeriod"/>
            </a:pPr>
            <a:r>
              <a:rPr lang="nl-NL" b="1" dirty="0">
                <a:latin typeface="Arial" panose="020B0604020202020204" pitchFamily="34" charset="0"/>
              </a:rPr>
              <a:t>Ik kan niet op het toilet komen, is met de trap en er is geen lift</a:t>
            </a:r>
            <a:endParaRPr lang="en-US" b="1" dirty="0">
              <a:latin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rPr>
              <a:t>Ik kan het menu niet lezen</a:t>
            </a:r>
            <a:endParaRPr lang="en-US" b="1" dirty="0">
              <a:latin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rPr>
              <a:t>Ik heb last van veel geluid</a:t>
            </a:r>
            <a:endParaRPr lang="en-US" b="1" dirty="0">
              <a:latin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rPr>
              <a:t>Ik kan niet binnen komen met mijn rolstoel, te hoge entree </a:t>
            </a:r>
            <a:endParaRPr lang="en-US" b="1" dirty="0">
              <a:latin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rPr>
              <a:t>Ik kan alleen uit drinkflesjes eten, gaat niet in de meeste restaurants</a:t>
            </a:r>
            <a:endParaRPr lang="en-US" b="1" dirty="0">
              <a:latin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rPr>
              <a:t>Ik kan niet zo goed zien in restaurants en cafés, </a:t>
            </a:r>
            <a:br>
              <a:rPr lang="nl-NL" b="1" dirty="0">
                <a:latin typeface="Arial" panose="020B0604020202020204" pitchFamily="34" charset="0"/>
              </a:rPr>
            </a:br>
            <a:r>
              <a:rPr lang="nl-NL" b="1" dirty="0">
                <a:latin typeface="Arial" panose="020B0604020202020204" pitchFamily="34" charset="0"/>
              </a:rPr>
              <a:t>het is er altijd zo donker en ik zie slecht</a:t>
            </a:r>
            <a:endParaRPr lang="en-US" b="1" dirty="0">
              <a:latin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rPr>
              <a:t>Mijn hulphond mag niet naar binnen</a:t>
            </a:r>
            <a:endParaRPr lang="en-US" b="1" dirty="0">
              <a:latin typeface="Arial" panose="020B0604020202020204" pitchFamily="34" charset="0"/>
            </a:endParaRPr>
          </a:p>
          <a:p>
            <a:pPr marL="342900" lvl="0" indent="-342900">
              <a:spcAft>
                <a:spcPts val="1200"/>
              </a:spcAft>
              <a:buFont typeface="+mj-lt"/>
              <a:buAutoNum type="arabicPeriod"/>
            </a:pPr>
            <a:r>
              <a:rPr lang="nl-NL" b="1" dirty="0">
                <a:latin typeface="Arial" panose="020B0604020202020204" pitchFamily="34" charset="0"/>
              </a:rPr>
              <a:t>Het personeel begrijpt mij niet altijd</a:t>
            </a:r>
            <a:endParaRPr lang="en-US" b="1" dirty="0">
              <a:latin typeface="Arial" panose="020B0604020202020204" pitchFamily="34" charset="0"/>
            </a:endParaRPr>
          </a:p>
        </p:txBody>
      </p:sp>
      <p:sp>
        <p:nvSpPr>
          <p:cNvPr id="8" name="Subtitle 2">
            <a:extLst>
              <a:ext uri="{FF2B5EF4-FFF2-40B4-BE49-F238E27FC236}">
                <a16:creationId xmlns:a16="http://schemas.microsoft.com/office/drawing/2014/main" id="{4F429513-03D9-A54C-BB3A-72329B5BE61F}"/>
              </a:ext>
            </a:extLst>
          </p:cNvPr>
          <p:cNvSpPr txBox="1">
            <a:spLocks/>
          </p:cNvSpPr>
          <p:nvPr/>
        </p:nvSpPr>
        <p:spPr>
          <a:xfrm>
            <a:off x="1848961" y="5662486"/>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Wat </a:t>
            </a:r>
            <a:r>
              <a:rPr lang="en-US" b="1" dirty="0" err="1">
                <a:solidFill>
                  <a:schemeClr val="bg1"/>
                </a:solidFill>
                <a:latin typeface="Arial" panose="020B0604020202020204" pitchFamily="34" charset="0"/>
              </a:rPr>
              <a:t>er</a:t>
            </a:r>
            <a:r>
              <a:rPr lang="en-US" b="1" dirty="0">
                <a:solidFill>
                  <a:schemeClr val="bg1"/>
                </a:solidFill>
                <a:latin typeface="Arial" panose="020B0604020202020204" pitchFamily="34" charset="0"/>
              </a:rPr>
              <a:t> </a:t>
            </a:r>
            <a:r>
              <a:rPr lang="en-US" b="1" dirty="0" err="1">
                <a:solidFill>
                  <a:schemeClr val="bg1"/>
                </a:solidFill>
                <a:latin typeface="Arial" panose="020B0604020202020204" pitchFamily="34" charset="0"/>
              </a:rPr>
              <a:t>speelt</a:t>
            </a:r>
            <a:r>
              <a:rPr lang="en-US" b="1" dirty="0">
                <a:solidFill>
                  <a:schemeClr val="bg1"/>
                </a:solidFill>
                <a:latin typeface="Arial" panose="020B0604020202020204" pitchFamily="34" charset="0"/>
              </a:rPr>
              <a:t>…</a:t>
            </a:r>
          </a:p>
        </p:txBody>
      </p:sp>
      <p:sp>
        <p:nvSpPr>
          <p:cNvPr id="10" name="Title 1">
            <a:extLst>
              <a:ext uri="{FF2B5EF4-FFF2-40B4-BE49-F238E27FC236}">
                <a16:creationId xmlns:a16="http://schemas.microsoft.com/office/drawing/2014/main" id="{AC2F6FE7-0BB2-634B-955E-D16F61B3E793}"/>
              </a:ext>
            </a:extLst>
          </p:cNvPr>
          <p:cNvSpPr txBox="1">
            <a:spLocks/>
          </p:cNvSpPr>
          <p:nvPr/>
        </p:nvSpPr>
        <p:spPr>
          <a:xfrm>
            <a:off x="1669292" y="5502714"/>
            <a:ext cx="8679915" cy="1748729"/>
          </a:xfrm>
          <a:prstGeom prst="rect">
            <a:avLst/>
          </a:prstGeom>
        </p:spPr>
        <p:txBody>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r"/>
            <a:r>
              <a:rPr lang="en-US" b="1" spc="0" dirty="0" err="1">
                <a:solidFill>
                  <a:schemeClr val="bg1"/>
                </a:solidFill>
                <a:latin typeface="Arial" panose="020B0604020202020204" pitchFamily="34" charset="0"/>
              </a:rPr>
              <a:t>uit</a:t>
            </a:r>
            <a:r>
              <a:rPr lang="en-US" b="1" spc="0" dirty="0">
                <a:solidFill>
                  <a:schemeClr val="bg1"/>
                </a:solidFill>
                <a:latin typeface="Arial" panose="020B0604020202020204" pitchFamily="34" charset="0"/>
              </a:rPr>
              <a:t> </a:t>
            </a:r>
            <a:r>
              <a:rPr lang="en-US" b="1" spc="0" dirty="0" err="1">
                <a:solidFill>
                  <a:schemeClr val="bg1"/>
                </a:solidFill>
                <a:latin typeface="Arial" panose="020B0604020202020204" pitchFamily="34" charset="0"/>
              </a:rPr>
              <a:t>eten</a:t>
            </a:r>
            <a:endParaRPr lang="en-US" b="1" spc="0" dirty="0">
              <a:solidFill>
                <a:schemeClr val="bg1"/>
              </a:solidFill>
              <a:latin typeface="Arial" panose="020B0604020202020204" pitchFamily="34" charset="0"/>
            </a:endParaRPr>
          </a:p>
        </p:txBody>
      </p:sp>
    </p:spTree>
    <p:extLst>
      <p:ext uri="{BB962C8B-B14F-4D97-AF65-F5344CB8AC3E}">
        <p14:creationId xmlns:p14="http://schemas.microsoft.com/office/powerpoint/2010/main" val="2665487119"/>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1500"/>
                            </p:stCondLst>
                            <p:childTnLst>
                              <p:par>
                                <p:cTn id="12" presetID="10" presetClass="entr" presetSubtype="0" fill="hold" grpId="0" nodeType="afterEffect">
                                  <p:stCondLst>
                                    <p:cond delay="100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3000"/>
                            </p:stCondLst>
                            <p:childTnLst>
                              <p:par>
                                <p:cTn id="16" presetID="10" presetClass="entr" presetSubtype="0" fill="hold" grpId="0" nodeType="afterEffect">
                                  <p:stCondLst>
                                    <p:cond delay="10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par>
                          <p:cTn id="19" fill="hold">
                            <p:stCondLst>
                              <p:cond delay="4500"/>
                            </p:stCondLst>
                            <p:childTnLst>
                              <p:par>
                                <p:cTn id="20" presetID="10" presetClass="entr" presetSubtype="0" fill="hold" grpId="0" nodeType="afterEffect">
                                  <p:stCondLst>
                                    <p:cond delay="100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par>
                          <p:cTn id="23" fill="hold">
                            <p:stCondLst>
                              <p:cond delay="6000"/>
                            </p:stCondLst>
                            <p:childTnLst>
                              <p:par>
                                <p:cTn id="24" presetID="10" presetClass="entr" presetSubtype="0" fill="hold" grpId="0" nodeType="afterEffect">
                                  <p:stCondLst>
                                    <p:cond delay="100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par>
                          <p:cTn id="27" fill="hold">
                            <p:stCondLst>
                              <p:cond delay="7500"/>
                            </p:stCondLst>
                            <p:childTnLst>
                              <p:par>
                                <p:cTn id="28" presetID="10" presetClass="entr" presetSubtype="0" fill="hold" grpId="0" nodeType="afterEffect">
                                  <p:stCondLst>
                                    <p:cond delay="100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childTnLst>
                          </p:cTn>
                        </p:par>
                        <p:par>
                          <p:cTn id="31" fill="hold">
                            <p:stCondLst>
                              <p:cond delay="9000"/>
                            </p:stCondLst>
                            <p:childTnLst>
                              <p:par>
                                <p:cTn id="32" presetID="10" presetClass="entr" presetSubtype="0" fill="hold" grpId="0" nodeType="afterEffect">
                                  <p:stCondLst>
                                    <p:cond delay="100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500"/>
                                        <p:tgtEl>
                                          <p:spTgt spid="6">
                                            <p:txEl>
                                              <p:pRg st="5" end="5"/>
                                            </p:txEl>
                                          </p:spTgt>
                                        </p:tgtEl>
                                      </p:cBhvr>
                                    </p:animEffect>
                                  </p:childTnLst>
                                </p:cTn>
                              </p:par>
                            </p:childTnLst>
                          </p:cTn>
                        </p:par>
                        <p:par>
                          <p:cTn id="35" fill="hold">
                            <p:stCondLst>
                              <p:cond delay="10500"/>
                            </p:stCondLst>
                            <p:childTnLst>
                              <p:par>
                                <p:cTn id="36" presetID="10" presetClass="entr" presetSubtype="0" fill="hold" grpId="0" nodeType="afterEffect">
                                  <p:stCondLst>
                                    <p:cond delay="100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fade">
                                      <p:cBhvr>
                                        <p:cTn id="38" dur="500"/>
                                        <p:tgtEl>
                                          <p:spTgt spid="6">
                                            <p:txEl>
                                              <p:pRg st="6" end="6"/>
                                            </p:txEl>
                                          </p:spTgt>
                                        </p:tgtEl>
                                      </p:cBhvr>
                                    </p:animEffect>
                                  </p:childTnLst>
                                </p:cTn>
                              </p:par>
                            </p:childTnLst>
                          </p:cTn>
                        </p:par>
                        <p:par>
                          <p:cTn id="39" fill="hold">
                            <p:stCondLst>
                              <p:cond delay="12000"/>
                            </p:stCondLst>
                            <p:childTnLst>
                              <p:par>
                                <p:cTn id="40" presetID="10" presetClass="entr" presetSubtype="0" fill="hold" grpId="0" nodeType="afterEffect">
                                  <p:stCondLst>
                                    <p:cond delay="100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par>
                          <p:cTn id="43" fill="hold">
                            <p:stCondLst>
                              <p:cond delay="13500"/>
                            </p:stCondLst>
                            <p:childTnLst>
                              <p:par>
                                <p:cTn id="44" presetID="10" presetClass="exit" presetSubtype="0" fill="hold" nodeType="afterEffect">
                                  <p:stCondLst>
                                    <p:cond delay="4000"/>
                                  </p:stCondLst>
                                  <p:childTnLst>
                                    <p:animEffect transition="out" filter="fade">
                                      <p:cBhvr>
                                        <p:cTn id="45" dur="1000"/>
                                        <p:tgtEl>
                                          <p:spTgt spid="3"/>
                                        </p:tgtEl>
                                      </p:cBhvr>
                                    </p:animEffect>
                                    <p:set>
                                      <p:cBhvr>
                                        <p:cTn id="46" dur="1" fill="hold">
                                          <p:stCondLst>
                                            <p:cond delay="999"/>
                                          </p:stCondLst>
                                        </p:cTn>
                                        <p:tgtEl>
                                          <p:spTgt spid="3"/>
                                        </p:tgtEl>
                                        <p:attrNameLst>
                                          <p:attrName>style.visibility</p:attrName>
                                        </p:attrNameLst>
                                      </p:cBhvr>
                                      <p:to>
                                        <p:strVal val="hidden"/>
                                      </p:to>
                                    </p:set>
                                  </p:childTnLst>
                                </p:cTn>
                              </p:par>
                              <p:par>
                                <p:cTn id="47" presetID="10" presetClass="exit" presetSubtype="0" fill="hold" grpId="1" nodeType="withEffect">
                                  <p:stCondLst>
                                    <p:cond delay="3500"/>
                                  </p:stCondLst>
                                  <p:childTnLst>
                                    <p:animEffect transition="out" filter="fade">
                                      <p:cBhvr>
                                        <p:cTn id="48" dur="1000"/>
                                        <p:tgtEl>
                                          <p:spTgt spid="6">
                                            <p:txEl>
                                              <p:pRg st="0" end="0"/>
                                            </p:txEl>
                                          </p:spTgt>
                                        </p:tgtEl>
                                      </p:cBhvr>
                                    </p:animEffect>
                                    <p:set>
                                      <p:cBhvr>
                                        <p:cTn id="49" dur="1" fill="hold">
                                          <p:stCondLst>
                                            <p:cond delay="999"/>
                                          </p:stCondLst>
                                        </p:cTn>
                                        <p:tgtEl>
                                          <p:spTgt spid="6">
                                            <p:txEl>
                                              <p:pRg st="0" end="0"/>
                                            </p:txEl>
                                          </p:spTgt>
                                        </p:tgtEl>
                                        <p:attrNameLst>
                                          <p:attrName>style.visibility</p:attrName>
                                        </p:attrNameLst>
                                      </p:cBhvr>
                                      <p:to>
                                        <p:strVal val="hidden"/>
                                      </p:to>
                                    </p:set>
                                  </p:childTnLst>
                                </p:cTn>
                              </p:par>
                              <p:par>
                                <p:cTn id="50" presetID="10" presetClass="exit" presetSubtype="0" fill="hold" grpId="1" nodeType="withEffect">
                                  <p:stCondLst>
                                    <p:cond delay="3500"/>
                                  </p:stCondLst>
                                  <p:childTnLst>
                                    <p:animEffect transition="out" filter="fade">
                                      <p:cBhvr>
                                        <p:cTn id="51" dur="1000"/>
                                        <p:tgtEl>
                                          <p:spTgt spid="6">
                                            <p:txEl>
                                              <p:pRg st="1" end="1"/>
                                            </p:txEl>
                                          </p:spTgt>
                                        </p:tgtEl>
                                      </p:cBhvr>
                                    </p:animEffect>
                                    <p:set>
                                      <p:cBhvr>
                                        <p:cTn id="52" dur="1" fill="hold">
                                          <p:stCondLst>
                                            <p:cond delay="999"/>
                                          </p:stCondLst>
                                        </p:cTn>
                                        <p:tgtEl>
                                          <p:spTgt spid="6">
                                            <p:txEl>
                                              <p:pRg st="1" end="1"/>
                                            </p:txEl>
                                          </p:spTgt>
                                        </p:tgtEl>
                                        <p:attrNameLst>
                                          <p:attrName>style.visibility</p:attrName>
                                        </p:attrNameLst>
                                      </p:cBhvr>
                                      <p:to>
                                        <p:strVal val="hidden"/>
                                      </p:to>
                                    </p:set>
                                  </p:childTnLst>
                                </p:cTn>
                              </p:par>
                              <p:par>
                                <p:cTn id="53" presetID="10" presetClass="exit" presetSubtype="0" fill="hold" grpId="1" nodeType="withEffect">
                                  <p:stCondLst>
                                    <p:cond delay="3500"/>
                                  </p:stCondLst>
                                  <p:childTnLst>
                                    <p:animEffect transition="out" filter="fade">
                                      <p:cBhvr>
                                        <p:cTn id="54" dur="1000"/>
                                        <p:tgtEl>
                                          <p:spTgt spid="6">
                                            <p:txEl>
                                              <p:pRg st="2" end="2"/>
                                            </p:txEl>
                                          </p:spTgt>
                                        </p:tgtEl>
                                      </p:cBhvr>
                                    </p:animEffect>
                                    <p:set>
                                      <p:cBhvr>
                                        <p:cTn id="55" dur="1" fill="hold">
                                          <p:stCondLst>
                                            <p:cond delay="999"/>
                                          </p:stCondLst>
                                        </p:cTn>
                                        <p:tgtEl>
                                          <p:spTgt spid="6">
                                            <p:txEl>
                                              <p:pRg st="2" end="2"/>
                                            </p:txEl>
                                          </p:spTgt>
                                        </p:tgtEl>
                                        <p:attrNameLst>
                                          <p:attrName>style.visibility</p:attrName>
                                        </p:attrNameLst>
                                      </p:cBhvr>
                                      <p:to>
                                        <p:strVal val="hidden"/>
                                      </p:to>
                                    </p:set>
                                  </p:childTnLst>
                                </p:cTn>
                              </p:par>
                              <p:par>
                                <p:cTn id="56" presetID="10" presetClass="exit" presetSubtype="0" fill="hold" grpId="1" nodeType="withEffect">
                                  <p:stCondLst>
                                    <p:cond delay="3500"/>
                                  </p:stCondLst>
                                  <p:childTnLst>
                                    <p:animEffect transition="out" filter="fade">
                                      <p:cBhvr>
                                        <p:cTn id="57" dur="1000"/>
                                        <p:tgtEl>
                                          <p:spTgt spid="6">
                                            <p:txEl>
                                              <p:pRg st="3" end="3"/>
                                            </p:txEl>
                                          </p:spTgt>
                                        </p:tgtEl>
                                      </p:cBhvr>
                                    </p:animEffect>
                                    <p:set>
                                      <p:cBhvr>
                                        <p:cTn id="58" dur="1" fill="hold">
                                          <p:stCondLst>
                                            <p:cond delay="999"/>
                                          </p:stCondLst>
                                        </p:cTn>
                                        <p:tgtEl>
                                          <p:spTgt spid="6">
                                            <p:txEl>
                                              <p:pRg st="3" end="3"/>
                                            </p:txEl>
                                          </p:spTgt>
                                        </p:tgtEl>
                                        <p:attrNameLst>
                                          <p:attrName>style.visibility</p:attrName>
                                        </p:attrNameLst>
                                      </p:cBhvr>
                                      <p:to>
                                        <p:strVal val="hidden"/>
                                      </p:to>
                                    </p:set>
                                  </p:childTnLst>
                                </p:cTn>
                              </p:par>
                              <p:par>
                                <p:cTn id="59" presetID="10" presetClass="exit" presetSubtype="0" fill="hold" grpId="1" nodeType="withEffect">
                                  <p:stCondLst>
                                    <p:cond delay="3500"/>
                                  </p:stCondLst>
                                  <p:childTnLst>
                                    <p:animEffect transition="out" filter="fade">
                                      <p:cBhvr>
                                        <p:cTn id="60" dur="1000"/>
                                        <p:tgtEl>
                                          <p:spTgt spid="6">
                                            <p:txEl>
                                              <p:pRg st="4" end="4"/>
                                            </p:txEl>
                                          </p:spTgt>
                                        </p:tgtEl>
                                      </p:cBhvr>
                                    </p:animEffect>
                                    <p:set>
                                      <p:cBhvr>
                                        <p:cTn id="61" dur="1" fill="hold">
                                          <p:stCondLst>
                                            <p:cond delay="999"/>
                                          </p:stCondLst>
                                        </p:cTn>
                                        <p:tgtEl>
                                          <p:spTgt spid="6">
                                            <p:txEl>
                                              <p:pRg st="4" end="4"/>
                                            </p:txEl>
                                          </p:spTgt>
                                        </p:tgtEl>
                                        <p:attrNameLst>
                                          <p:attrName>style.visibility</p:attrName>
                                        </p:attrNameLst>
                                      </p:cBhvr>
                                      <p:to>
                                        <p:strVal val="hidden"/>
                                      </p:to>
                                    </p:set>
                                  </p:childTnLst>
                                </p:cTn>
                              </p:par>
                              <p:par>
                                <p:cTn id="62" presetID="10" presetClass="exit" presetSubtype="0" fill="hold" grpId="1" nodeType="withEffect">
                                  <p:stCondLst>
                                    <p:cond delay="3500"/>
                                  </p:stCondLst>
                                  <p:childTnLst>
                                    <p:animEffect transition="out" filter="fade">
                                      <p:cBhvr>
                                        <p:cTn id="63" dur="1000"/>
                                        <p:tgtEl>
                                          <p:spTgt spid="6">
                                            <p:txEl>
                                              <p:pRg st="5" end="5"/>
                                            </p:txEl>
                                          </p:spTgt>
                                        </p:tgtEl>
                                      </p:cBhvr>
                                    </p:animEffect>
                                    <p:set>
                                      <p:cBhvr>
                                        <p:cTn id="64" dur="1" fill="hold">
                                          <p:stCondLst>
                                            <p:cond delay="999"/>
                                          </p:stCondLst>
                                        </p:cTn>
                                        <p:tgtEl>
                                          <p:spTgt spid="6">
                                            <p:txEl>
                                              <p:pRg st="5" end="5"/>
                                            </p:txEl>
                                          </p:spTgt>
                                        </p:tgtEl>
                                        <p:attrNameLst>
                                          <p:attrName>style.visibility</p:attrName>
                                        </p:attrNameLst>
                                      </p:cBhvr>
                                      <p:to>
                                        <p:strVal val="hidden"/>
                                      </p:to>
                                    </p:set>
                                  </p:childTnLst>
                                </p:cTn>
                              </p:par>
                              <p:par>
                                <p:cTn id="65" presetID="10" presetClass="exit" presetSubtype="0" fill="hold" grpId="1" nodeType="withEffect">
                                  <p:stCondLst>
                                    <p:cond delay="3500"/>
                                  </p:stCondLst>
                                  <p:childTnLst>
                                    <p:animEffect transition="out" filter="fade">
                                      <p:cBhvr>
                                        <p:cTn id="66" dur="1000"/>
                                        <p:tgtEl>
                                          <p:spTgt spid="6">
                                            <p:txEl>
                                              <p:pRg st="6" end="6"/>
                                            </p:txEl>
                                          </p:spTgt>
                                        </p:tgtEl>
                                      </p:cBhvr>
                                    </p:animEffect>
                                    <p:set>
                                      <p:cBhvr>
                                        <p:cTn id="67" dur="1" fill="hold">
                                          <p:stCondLst>
                                            <p:cond delay="999"/>
                                          </p:stCondLst>
                                        </p:cTn>
                                        <p:tgtEl>
                                          <p:spTgt spid="6">
                                            <p:txEl>
                                              <p:pRg st="6" end="6"/>
                                            </p:txEl>
                                          </p:spTgt>
                                        </p:tgtEl>
                                        <p:attrNameLst>
                                          <p:attrName>style.visibility</p:attrName>
                                        </p:attrNameLst>
                                      </p:cBhvr>
                                      <p:to>
                                        <p:strVal val="hidden"/>
                                      </p:to>
                                    </p:set>
                                  </p:childTnLst>
                                </p:cTn>
                              </p:par>
                              <p:par>
                                <p:cTn id="68" presetID="10" presetClass="exit" presetSubtype="0" fill="hold" grpId="1" nodeType="withEffect">
                                  <p:stCondLst>
                                    <p:cond delay="3500"/>
                                  </p:stCondLst>
                                  <p:childTnLst>
                                    <p:animEffect transition="out" filter="fade">
                                      <p:cBhvr>
                                        <p:cTn id="69" dur="1000"/>
                                        <p:tgtEl>
                                          <p:spTgt spid="6">
                                            <p:txEl>
                                              <p:pRg st="7" end="7"/>
                                            </p:txEl>
                                          </p:spTgt>
                                        </p:tgtEl>
                                      </p:cBhvr>
                                    </p:animEffect>
                                    <p:set>
                                      <p:cBhvr>
                                        <p:cTn id="70" dur="1" fill="hold">
                                          <p:stCondLst>
                                            <p:cond delay="999"/>
                                          </p:stCondLst>
                                        </p:cTn>
                                        <p:tgtEl>
                                          <p:spTgt spid="6">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uiExpand="1" build="p"/>
      <p:bldP spid="6" grpI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207D38-6BA7-B74D-A9FF-37A3931382E2}"/>
              </a:ext>
            </a:extLst>
          </p:cNvPr>
          <p:cNvGrpSpPr/>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783282E4-F0E1-5042-AC2B-81FC2EDE851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3FE5F29-F1CE-7C48-8579-586FD78BDA0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208C25-6BF9-CD49-8929-45A09C59A660}"/>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915075B-767D-734F-BB48-63E3417466E5}"/>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12D5DF4A-AAC9-AA4B-BBAB-B632B81AA37F}"/>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2551AB5F-1E8A-E74A-9467-F41D55830726}"/>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655C6A-99F9-C549-BB3F-AB384F83AFF0}"/>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AAC0B77-9B70-6C4A-A78F-FA716F46756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30ABB067-C6AC-664C-9AB7-C5BE8967E96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3D6441F-48FF-B449-9055-F9DEC2DCA235}"/>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0B52D66C-455E-D047-BD3A-AA6150D89CD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726228C-72CE-D54E-82AE-B8E49E63CC57}"/>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751A0F-3425-8D4A-822F-ECD7085CF793}"/>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815307FC-0196-7E46-A380-FC1F435C92A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CDE3443-2E85-6B42-93D3-FC00E47CE752}"/>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4E5F4946-B9C6-2943-816A-932EF9EE0631}"/>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CC6A8D3-1942-A149-BD09-0C199D0835FB}"/>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7519D63-DEB7-694B-AC73-B13C4A46A328}"/>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0116B5F-BE6F-7D43-9706-804F92F3BEA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grpSp>
        <p:nvGrpSpPr>
          <p:cNvPr id="3" name="Group 2">
            <a:extLst>
              <a:ext uri="{FF2B5EF4-FFF2-40B4-BE49-F238E27FC236}">
                <a16:creationId xmlns:a16="http://schemas.microsoft.com/office/drawing/2014/main" id="{A84B8A70-FBCC-624A-825A-0C9FEC961D4E}"/>
              </a:ext>
            </a:extLst>
          </p:cNvPr>
          <p:cNvGrpSpPr/>
          <p:nvPr/>
        </p:nvGrpSpPr>
        <p:grpSpPr>
          <a:xfrm rot="10800000">
            <a:off x="1649822" y="1443572"/>
            <a:ext cx="8845667" cy="4658730"/>
            <a:chOff x="1669294" y="1005686"/>
            <a:chExt cx="8845667" cy="4658730"/>
          </a:xfrm>
        </p:grpSpPr>
        <p:sp>
          <p:nvSpPr>
            <p:cNvPr id="4" name="Isosceles Triangle 39">
              <a:extLst>
                <a:ext uri="{FF2B5EF4-FFF2-40B4-BE49-F238E27FC236}">
                  <a16:creationId xmlns:a16="http://schemas.microsoft.com/office/drawing/2014/main" id="{3C5314CC-F55E-FB45-AA79-07F5B47BA9C6}"/>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0F2DFAA-67E1-6D41-B7DE-C73038799F60}"/>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6" name="Rectangle 5">
            <a:extLst>
              <a:ext uri="{FF2B5EF4-FFF2-40B4-BE49-F238E27FC236}">
                <a16:creationId xmlns:a16="http://schemas.microsoft.com/office/drawing/2014/main" id="{9CDE3095-898E-254C-9BE8-D77EEB6C852A}"/>
              </a:ext>
            </a:extLst>
          </p:cNvPr>
          <p:cNvSpPr/>
          <p:nvPr/>
        </p:nvSpPr>
        <p:spPr>
          <a:xfrm>
            <a:off x="2062248" y="2071003"/>
            <a:ext cx="7977788" cy="3677930"/>
          </a:xfrm>
          <a:prstGeom prst="rect">
            <a:avLst/>
          </a:prstGeom>
        </p:spPr>
        <p:txBody>
          <a:bodyPr wrap="square">
            <a:spAutoFit/>
          </a:bodyPr>
          <a:lstStyle/>
          <a:p>
            <a:pPr marL="342900" lvl="0" indent="-342900">
              <a:spcAft>
                <a:spcPts val="600"/>
              </a:spcAft>
              <a:buFont typeface="+mj-lt"/>
              <a:buAutoNum type="arabicPeriod"/>
            </a:pPr>
            <a:r>
              <a:rPr lang="nl-NL" b="1" dirty="0">
                <a:latin typeface="Arial" panose="020B0604020202020204" pitchFamily="34" charset="0"/>
              </a:rPr>
              <a:t>Een aangepast toilet op de begane grond, of liften naar de verdieping van het toilet</a:t>
            </a:r>
            <a:endParaRPr lang="en-US" b="1" dirty="0">
              <a:latin typeface="Arial" panose="020B0604020202020204" pitchFamily="34" charset="0"/>
            </a:endParaRPr>
          </a:p>
          <a:p>
            <a:pPr marL="342900" lvl="0" indent="-342900">
              <a:spcAft>
                <a:spcPts val="600"/>
              </a:spcAft>
              <a:buFont typeface="+mj-lt"/>
              <a:buAutoNum type="arabicPeriod"/>
            </a:pPr>
            <a:r>
              <a:rPr lang="nl-NL" b="1" dirty="0">
                <a:latin typeface="Arial" panose="020B0604020202020204" pitchFamily="34" charset="0"/>
              </a:rPr>
              <a:t>De letters van de menukaart groter maken</a:t>
            </a:r>
            <a:endParaRPr lang="en-US" b="1" dirty="0">
              <a:latin typeface="Arial" panose="020B0604020202020204" pitchFamily="34" charset="0"/>
            </a:endParaRPr>
          </a:p>
          <a:p>
            <a:pPr marL="342900" lvl="0" indent="-342900">
              <a:spcAft>
                <a:spcPts val="600"/>
              </a:spcAft>
              <a:buFont typeface="+mj-lt"/>
              <a:buAutoNum type="arabicPeriod"/>
            </a:pPr>
            <a:r>
              <a:rPr lang="nl-NL" b="1" dirty="0">
                <a:latin typeface="Arial" panose="020B0604020202020204" pitchFamily="34" charset="0"/>
              </a:rPr>
              <a:t>Rustige plekken creëren</a:t>
            </a:r>
            <a:endParaRPr lang="en-US" b="1" dirty="0">
              <a:latin typeface="Arial" panose="020B0604020202020204" pitchFamily="34" charset="0"/>
            </a:endParaRPr>
          </a:p>
          <a:p>
            <a:pPr marL="342900" lvl="0" indent="-342900">
              <a:spcAft>
                <a:spcPts val="600"/>
              </a:spcAft>
              <a:buFont typeface="+mj-lt"/>
              <a:buAutoNum type="arabicPeriod"/>
            </a:pPr>
            <a:r>
              <a:rPr lang="nl-NL" b="1" dirty="0">
                <a:latin typeface="Arial" panose="020B0604020202020204" pitchFamily="34" charset="0"/>
              </a:rPr>
              <a:t>Een oprijplank voor de ingang leggen</a:t>
            </a:r>
            <a:endParaRPr lang="en-US" b="1" dirty="0">
              <a:latin typeface="Arial" panose="020B0604020202020204" pitchFamily="34" charset="0"/>
            </a:endParaRPr>
          </a:p>
          <a:p>
            <a:pPr marL="342900" lvl="0" indent="-342900">
              <a:spcAft>
                <a:spcPts val="600"/>
              </a:spcAft>
              <a:buFont typeface="+mj-lt"/>
              <a:buAutoNum type="arabicPeriod"/>
            </a:pPr>
            <a:r>
              <a:rPr lang="nl-NL" b="1" dirty="0">
                <a:latin typeface="Arial" panose="020B0604020202020204" pitchFamily="34" charset="0"/>
              </a:rPr>
              <a:t>Begrip geven en kijken of ze mijn eten kunnen aanpassen </a:t>
            </a:r>
            <a:br>
              <a:rPr lang="nl-NL" b="1" dirty="0">
                <a:latin typeface="Arial" panose="020B0604020202020204" pitchFamily="34" charset="0"/>
              </a:rPr>
            </a:br>
            <a:r>
              <a:rPr lang="nl-NL" b="1" dirty="0">
                <a:latin typeface="Arial" panose="020B0604020202020204" pitchFamily="34" charset="0"/>
              </a:rPr>
              <a:t>aan hoe ik kan eten</a:t>
            </a:r>
            <a:endParaRPr lang="en-US" b="1" dirty="0">
              <a:latin typeface="Arial" panose="020B0604020202020204" pitchFamily="34" charset="0"/>
            </a:endParaRPr>
          </a:p>
          <a:p>
            <a:pPr marL="342900" lvl="0" indent="-342900">
              <a:spcAft>
                <a:spcPts val="600"/>
              </a:spcAft>
              <a:buFont typeface="+mj-lt"/>
              <a:buAutoNum type="arabicPeriod"/>
            </a:pPr>
            <a:r>
              <a:rPr lang="nl-NL" b="1" dirty="0">
                <a:latin typeface="Arial" panose="020B0604020202020204" pitchFamily="34" charset="0"/>
              </a:rPr>
              <a:t>Zorgen voor meer licht </a:t>
            </a:r>
            <a:endParaRPr lang="en-US" b="1" dirty="0">
              <a:latin typeface="Arial" panose="020B0604020202020204" pitchFamily="34" charset="0"/>
            </a:endParaRPr>
          </a:p>
          <a:p>
            <a:pPr marL="342900" lvl="0" indent="-342900">
              <a:spcAft>
                <a:spcPts val="600"/>
              </a:spcAft>
              <a:buFont typeface="+mj-lt"/>
              <a:buAutoNum type="arabicPeriod"/>
            </a:pPr>
            <a:r>
              <a:rPr lang="nl-NL" b="1" dirty="0">
                <a:latin typeface="Arial" panose="020B0604020202020204" pitchFamily="34" charset="0"/>
              </a:rPr>
              <a:t>Zorgen dat ondernemers weten wat ze wel en niet mogen weigeren</a:t>
            </a:r>
            <a:endParaRPr lang="en-US" b="1" dirty="0">
              <a:latin typeface="Arial" panose="020B0604020202020204" pitchFamily="34" charset="0"/>
            </a:endParaRPr>
          </a:p>
          <a:p>
            <a:pPr marL="342900" indent="-342900">
              <a:spcAft>
                <a:spcPts val="600"/>
              </a:spcAft>
              <a:buFont typeface="+mj-lt"/>
              <a:buAutoNum type="arabicPeriod"/>
            </a:pPr>
            <a:r>
              <a:rPr lang="nl-NL" b="1" dirty="0">
                <a:latin typeface="Arial" panose="020B0604020202020204" pitchFamily="34" charset="0"/>
              </a:rPr>
              <a:t>Personeel trainen in het herkennen en omgaan met mensen die de dingen minder snel begrijpen</a:t>
            </a:r>
            <a:r>
              <a:rPr lang="en-US" b="1" dirty="0">
                <a:latin typeface="Arial" panose="020B0604020202020204" pitchFamily="34" charset="0"/>
              </a:rPr>
              <a:t> </a:t>
            </a:r>
          </a:p>
        </p:txBody>
      </p:sp>
      <p:grpSp>
        <p:nvGrpSpPr>
          <p:cNvPr id="7" name="Group 6">
            <a:extLst>
              <a:ext uri="{FF2B5EF4-FFF2-40B4-BE49-F238E27FC236}">
                <a16:creationId xmlns:a16="http://schemas.microsoft.com/office/drawing/2014/main" id="{9D527D04-121E-0745-9D38-09E631A86199}"/>
              </a:ext>
            </a:extLst>
          </p:cNvPr>
          <p:cNvGrpSpPr/>
          <p:nvPr/>
        </p:nvGrpSpPr>
        <p:grpSpPr>
          <a:xfrm>
            <a:off x="1648867" y="5386118"/>
            <a:ext cx="8843596" cy="1865325"/>
            <a:chOff x="1652186" y="5386118"/>
            <a:chExt cx="8843596" cy="1865325"/>
          </a:xfrm>
        </p:grpSpPr>
        <p:sp>
          <p:nvSpPr>
            <p:cNvPr id="2" name="Rectangle 1">
              <a:extLst>
                <a:ext uri="{FF2B5EF4-FFF2-40B4-BE49-F238E27FC236}">
                  <a16:creationId xmlns:a16="http://schemas.microsoft.com/office/drawing/2014/main" id="{1445F621-6E23-6342-9671-0024F1AF9B34}"/>
                </a:ext>
              </a:extLst>
            </p:cNvPr>
            <p:cNvSpPr/>
            <p:nvPr/>
          </p:nvSpPr>
          <p:spPr>
            <a:xfrm>
              <a:off x="1652186" y="538611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sp>
          <p:nvSpPr>
            <p:cNvPr id="10" name="Title 1">
              <a:extLst>
                <a:ext uri="{FF2B5EF4-FFF2-40B4-BE49-F238E27FC236}">
                  <a16:creationId xmlns:a16="http://schemas.microsoft.com/office/drawing/2014/main" id="{AC2F6FE7-0BB2-634B-955E-D16F61B3E793}"/>
                </a:ext>
              </a:extLst>
            </p:cNvPr>
            <p:cNvSpPr txBox="1">
              <a:spLocks/>
            </p:cNvSpPr>
            <p:nvPr/>
          </p:nvSpPr>
          <p:spPr>
            <a:xfrm>
              <a:off x="1669292" y="5502714"/>
              <a:ext cx="8679915" cy="1748729"/>
            </a:xfrm>
            <a:prstGeom prst="rect">
              <a:avLst/>
            </a:prstGeom>
          </p:spPr>
          <p:txBody>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r"/>
              <a:r>
                <a:rPr lang="en-US" b="1" spc="0" dirty="0" err="1">
                  <a:solidFill>
                    <a:schemeClr val="bg1"/>
                  </a:solidFill>
                  <a:latin typeface="Arial" panose="020B0604020202020204" pitchFamily="34" charset="0"/>
                </a:rPr>
                <a:t>uit</a:t>
              </a:r>
              <a:r>
                <a:rPr lang="en-US" b="1" spc="0" dirty="0">
                  <a:solidFill>
                    <a:schemeClr val="bg1"/>
                  </a:solidFill>
                  <a:latin typeface="Arial" panose="020B0604020202020204" pitchFamily="34" charset="0"/>
                </a:rPr>
                <a:t> </a:t>
              </a:r>
              <a:r>
                <a:rPr lang="en-US" b="1" spc="0" dirty="0" err="1">
                  <a:solidFill>
                    <a:schemeClr val="bg1"/>
                  </a:solidFill>
                  <a:latin typeface="Arial" panose="020B0604020202020204" pitchFamily="34" charset="0"/>
                </a:rPr>
                <a:t>eten</a:t>
              </a:r>
              <a:endParaRPr lang="en-US" b="1" spc="0" dirty="0">
                <a:solidFill>
                  <a:schemeClr val="bg1"/>
                </a:solidFill>
                <a:latin typeface="Arial" panose="020B0604020202020204" pitchFamily="34" charset="0"/>
              </a:endParaRPr>
            </a:p>
          </p:txBody>
        </p:sp>
      </p:grpSp>
      <p:sp>
        <p:nvSpPr>
          <p:cNvPr id="31" name="Subtitle 2">
            <a:extLst>
              <a:ext uri="{FF2B5EF4-FFF2-40B4-BE49-F238E27FC236}">
                <a16:creationId xmlns:a16="http://schemas.microsoft.com/office/drawing/2014/main" id="{1EC10CD7-4CBC-9F45-95D0-62E8B64123A7}"/>
              </a:ext>
            </a:extLst>
          </p:cNvPr>
          <p:cNvSpPr txBox="1">
            <a:spLocks/>
          </p:cNvSpPr>
          <p:nvPr/>
        </p:nvSpPr>
        <p:spPr>
          <a:xfrm>
            <a:off x="1848961" y="884540"/>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De </a:t>
            </a:r>
            <a:r>
              <a:rPr lang="en-US" b="1" dirty="0" err="1">
                <a:solidFill>
                  <a:schemeClr val="bg1"/>
                </a:solidFill>
                <a:latin typeface="Arial" panose="020B0604020202020204" pitchFamily="34" charset="0"/>
              </a:rPr>
              <a:t>oplossing</a:t>
            </a:r>
            <a:r>
              <a:rPr lang="en-US" b="1" dirty="0">
                <a:solidFill>
                  <a:schemeClr val="bg1"/>
                </a:solidFill>
                <a:latin typeface="Arial" panose="020B0604020202020204" pitchFamily="34" charset="0"/>
              </a:rPr>
              <a:t>:</a:t>
            </a:r>
          </a:p>
        </p:txBody>
      </p:sp>
      <p:sp>
        <p:nvSpPr>
          <p:cNvPr id="8" name="Subtitle 2">
            <a:extLst>
              <a:ext uri="{FF2B5EF4-FFF2-40B4-BE49-F238E27FC236}">
                <a16:creationId xmlns:a16="http://schemas.microsoft.com/office/drawing/2014/main" id="{4F429513-03D9-A54C-BB3A-72329B5BE61F}"/>
              </a:ext>
            </a:extLst>
          </p:cNvPr>
          <p:cNvSpPr txBox="1">
            <a:spLocks/>
          </p:cNvSpPr>
          <p:nvPr/>
        </p:nvSpPr>
        <p:spPr>
          <a:xfrm>
            <a:off x="1848961" y="5662486"/>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Wat </a:t>
            </a:r>
            <a:r>
              <a:rPr lang="en-US" b="1" dirty="0" err="1">
                <a:solidFill>
                  <a:schemeClr val="bg1"/>
                </a:solidFill>
                <a:latin typeface="Arial" panose="020B0604020202020204" pitchFamily="34" charset="0"/>
              </a:rPr>
              <a:t>er</a:t>
            </a:r>
            <a:r>
              <a:rPr lang="en-US" b="1" dirty="0">
                <a:solidFill>
                  <a:schemeClr val="bg1"/>
                </a:solidFill>
                <a:latin typeface="Arial" panose="020B0604020202020204" pitchFamily="34" charset="0"/>
              </a:rPr>
              <a:t> </a:t>
            </a:r>
            <a:r>
              <a:rPr lang="en-US" b="1" dirty="0" err="1">
                <a:solidFill>
                  <a:schemeClr val="bg1"/>
                </a:solidFill>
                <a:latin typeface="Arial" panose="020B0604020202020204" pitchFamily="34" charset="0"/>
              </a:rPr>
              <a:t>speelt</a:t>
            </a:r>
            <a:r>
              <a:rPr lang="en-US" b="1" dirty="0">
                <a:solidFill>
                  <a:schemeClr val="bg1"/>
                </a:solidFill>
                <a:latin typeface="Arial" panose="020B0604020202020204" pitchFamily="34" charset="0"/>
              </a:rPr>
              <a:t>…</a:t>
            </a:r>
          </a:p>
        </p:txBody>
      </p:sp>
    </p:spTree>
    <p:custDataLst>
      <p:tags r:id="rId1"/>
    </p:custDataLst>
    <p:extLst>
      <p:ext uri="{BB962C8B-B14F-4D97-AF65-F5344CB8AC3E}">
        <p14:creationId xmlns:p14="http://schemas.microsoft.com/office/powerpoint/2010/main" val="3005889017"/>
      </p:ext>
    </p:extLst>
  </p:cSld>
  <p:clrMapOvr>
    <a:masterClrMapping/>
  </p:clrMapOvr>
  <mc:AlternateContent xmlns:mc="http://schemas.openxmlformats.org/markup-compatibility/2006">
    <mc:Choice xmlns:p14="http://schemas.microsoft.com/office/powerpoint/2010/main" Requires="p14">
      <p:transition p14:dur="10" advClick="0" advTm="22000"/>
    </mc:Choice>
    <mc:Fallback>
      <p:transition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afterEffect">
                                  <p:stCondLst>
                                    <p:cond delay="0"/>
                                  </p:stCondLst>
                                  <p:childTnLst>
                                    <p:animMotion origin="layout" path="M 3.33333E-6 3.7037E-6 L 3.33333E-6 -0.68866 " pathEditMode="relative" rAng="0" ptsTypes="AA">
                                      <p:cBhvr>
                                        <p:cTn id="6" dur="2000" fill="hold"/>
                                        <p:tgtEl>
                                          <p:spTgt spid="7"/>
                                        </p:tgtEl>
                                        <p:attrNameLst>
                                          <p:attrName>ppt_x</p:attrName>
                                          <p:attrName>ppt_y</p:attrName>
                                        </p:attrNameLst>
                                      </p:cBhvr>
                                      <p:rCtr x="0" y="-34444"/>
                                    </p:animMotion>
                                  </p:childTnLst>
                                </p:cTn>
                              </p:par>
                              <p:par>
                                <p:cTn id="7" presetID="1" presetClass="exit" presetSubtype="0" fill="hold" grpId="0" nodeType="withEffect">
                                  <p:stCondLst>
                                    <p:cond delay="500"/>
                                  </p:stCondLst>
                                  <p:childTnLst>
                                    <p:set>
                                      <p:cBhvr>
                                        <p:cTn id="8" dur="1" fill="hold">
                                          <p:stCondLst>
                                            <p:cond delay="0"/>
                                          </p:stCondLst>
                                        </p:cTn>
                                        <p:tgtEl>
                                          <p:spTgt spid="8"/>
                                        </p:tgtEl>
                                        <p:attrNameLst>
                                          <p:attrName>style.visibility</p:attrName>
                                        </p:attrNameLst>
                                      </p:cBhvr>
                                      <p:to>
                                        <p:strVal val="hidden"/>
                                      </p:to>
                                    </p:set>
                                  </p:childTnLst>
                                </p:cTn>
                              </p:par>
                            </p:childTnLst>
                          </p:cTn>
                        </p:par>
                        <p:par>
                          <p:cTn id="9" fill="hold">
                            <p:stCondLst>
                              <p:cond delay="2000"/>
                            </p:stCondLst>
                            <p:childTnLst>
                              <p:par>
                                <p:cTn id="10" presetID="2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childTnLst>
                          </p:cTn>
                        </p:par>
                        <p:par>
                          <p:cTn id="13" fill="hold">
                            <p:stCondLst>
                              <p:cond delay="3000"/>
                            </p:stCondLst>
                            <p:childTnLst>
                              <p:par>
                                <p:cTn id="14" presetID="10" presetClass="entr" presetSubtype="0" fill="hold" grpId="0" nodeType="afterEffect">
                                  <p:stCondLst>
                                    <p:cond delay="100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4500"/>
                            </p:stCondLst>
                            <p:childTnLst>
                              <p:par>
                                <p:cTn id="18" presetID="10" presetClass="entr" presetSubtype="0" fill="hold" grpId="0" nodeType="afterEffect">
                                  <p:stCondLst>
                                    <p:cond delay="100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par>
                          <p:cTn id="21" fill="hold">
                            <p:stCondLst>
                              <p:cond delay="6000"/>
                            </p:stCondLst>
                            <p:childTnLst>
                              <p:par>
                                <p:cTn id="22" presetID="10" presetClass="entr" presetSubtype="0" fill="hold" grpId="0" nodeType="afterEffect">
                                  <p:stCondLst>
                                    <p:cond delay="100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par>
                          <p:cTn id="25" fill="hold">
                            <p:stCondLst>
                              <p:cond delay="7500"/>
                            </p:stCondLst>
                            <p:childTnLst>
                              <p:par>
                                <p:cTn id="26" presetID="10" presetClass="entr" presetSubtype="0" fill="hold" grpId="0" nodeType="afterEffect">
                                  <p:stCondLst>
                                    <p:cond delay="100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par>
                          <p:cTn id="29" fill="hold">
                            <p:stCondLst>
                              <p:cond delay="9000"/>
                            </p:stCondLst>
                            <p:childTnLst>
                              <p:par>
                                <p:cTn id="30" presetID="10" presetClass="entr" presetSubtype="0" fill="hold" grpId="0" nodeType="afterEffect">
                                  <p:stCondLst>
                                    <p:cond delay="100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par>
                          <p:cTn id="33" fill="hold">
                            <p:stCondLst>
                              <p:cond delay="10500"/>
                            </p:stCondLst>
                            <p:childTnLst>
                              <p:par>
                                <p:cTn id="34" presetID="10" presetClass="entr" presetSubtype="0" fill="hold" grpId="0" nodeType="afterEffect">
                                  <p:stCondLst>
                                    <p:cond delay="100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childTnLst>
                          </p:cTn>
                        </p:par>
                        <p:par>
                          <p:cTn id="37" fill="hold">
                            <p:stCondLst>
                              <p:cond delay="12000"/>
                            </p:stCondLst>
                            <p:childTnLst>
                              <p:par>
                                <p:cTn id="38" presetID="10" presetClass="entr" presetSubtype="0" fill="hold" grpId="0" nodeType="afterEffect">
                                  <p:stCondLst>
                                    <p:cond delay="100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500"/>
                                        <p:tgtEl>
                                          <p:spTgt spid="6">
                                            <p:txEl>
                                              <p:pRg st="6" end="6"/>
                                            </p:txEl>
                                          </p:spTgt>
                                        </p:tgtEl>
                                      </p:cBhvr>
                                    </p:animEffect>
                                  </p:childTnLst>
                                </p:cTn>
                              </p:par>
                            </p:childTnLst>
                          </p:cTn>
                        </p:par>
                        <p:par>
                          <p:cTn id="41" fill="hold">
                            <p:stCondLst>
                              <p:cond delay="13500"/>
                            </p:stCondLst>
                            <p:childTnLst>
                              <p:par>
                                <p:cTn id="42" presetID="10" presetClass="entr" presetSubtype="0" fill="hold" grpId="0" nodeType="afterEffect">
                                  <p:stCondLst>
                                    <p:cond delay="1000"/>
                                  </p:stCondLst>
                                  <p:childTnLst>
                                    <p:set>
                                      <p:cBhvr>
                                        <p:cTn id="43" dur="1" fill="hold">
                                          <p:stCondLst>
                                            <p:cond delay="0"/>
                                          </p:stCondLst>
                                        </p:cTn>
                                        <p:tgtEl>
                                          <p:spTgt spid="6">
                                            <p:txEl>
                                              <p:pRg st="7" end="7"/>
                                            </p:txEl>
                                          </p:spTgt>
                                        </p:tgtEl>
                                        <p:attrNameLst>
                                          <p:attrName>style.visibility</p:attrName>
                                        </p:attrNameLst>
                                      </p:cBhvr>
                                      <p:to>
                                        <p:strVal val="visible"/>
                                      </p:to>
                                    </p:set>
                                    <p:animEffect transition="in" filter="fade">
                                      <p:cBhvr>
                                        <p:cTn id="4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99CEAA-6EE5-1F4C-9847-576567EC6F95}"/>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4BCBB72-C9BA-594C-9D05-165F10755525}"/>
              </a:ext>
            </a:extLst>
          </p:cNvPr>
          <p:cNvPicPr>
            <a:picLocks noChangeAspect="1"/>
          </p:cNvPicPr>
          <p:nvPr/>
        </p:nvPicPr>
        <p:blipFill>
          <a:blip r:embed="rId3"/>
          <a:stretch>
            <a:fillRect/>
          </a:stretch>
        </p:blipFill>
        <p:spPr>
          <a:xfrm>
            <a:off x="-3652937" y="3505200"/>
            <a:ext cx="18929622" cy="3352800"/>
          </a:xfrm>
          <a:prstGeom prst="rect">
            <a:avLst/>
          </a:prstGeom>
        </p:spPr>
      </p:pic>
      <p:sp>
        <p:nvSpPr>
          <p:cNvPr id="2" name="Rectangle 1">
            <a:extLst>
              <a:ext uri="{FF2B5EF4-FFF2-40B4-BE49-F238E27FC236}">
                <a16:creationId xmlns:a16="http://schemas.microsoft.com/office/drawing/2014/main" id="{948E605A-2795-D34E-930F-BBC4D27C2C0A}"/>
              </a:ext>
            </a:extLst>
          </p:cNvPr>
          <p:cNvSpPr/>
          <p:nvPr/>
        </p:nvSpPr>
        <p:spPr>
          <a:xfrm>
            <a:off x="0" y="0"/>
            <a:ext cx="1219200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pic>
        <p:nvPicPr>
          <p:cNvPr id="4" name="Picture 3">
            <a:extLst>
              <a:ext uri="{FF2B5EF4-FFF2-40B4-BE49-F238E27FC236}">
                <a16:creationId xmlns:a16="http://schemas.microsoft.com/office/drawing/2014/main" id="{459C2209-2F2F-9D4E-8507-08C04C8BFD0F}"/>
              </a:ext>
            </a:extLst>
          </p:cNvPr>
          <p:cNvPicPr>
            <a:picLocks noChangeAspect="1"/>
          </p:cNvPicPr>
          <p:nvPr/>
        </p:nvPicPr>
        <p:blipFill>
          <a:blip r:embed="rId4"/>
          <a:stretch>
            <a:fillRect/>
          </a:stretch>
        </p:blipFill>
        <p:spPr>
          <a:xfrm>
            <a:off x="3009900" y="3773804"/>
            <a:ext cx="3719259" cy="4187988"/>
          </a:xfrm>
          <a:prstGeom prst="rect">
            <a:avLst/>
          </a:prstGeom>
        </p:spPr>
      </p:pic>
      <p:pic>
        <p:nvPicPr>
          <p:cNvPr id="7" name="Picture 6">
            <a:extLst>
              <a:ext uri="{FF2B5EF4-FFF2-40B4-BE49-F238E27FC236}">
                <a16:creationId xmlns:a16="http://schemas.microsoft.com/office/drawing/2014/main" id="{EE19D546-6BD9-6C41-9163-6F1BDF2AFDF6}"/>
              </a:ext>
            </a:extLst>
          </p:cNvPr>
          <p:cNvPicPr>
            <a:picLocks noChangeAspect="1"/>
          </p:cNvPicPr>
          <p:nvPr/>
        </p:nvPicPr>
        <p:blipFill>
          <a:blip r:embed="rId5"/>
          <a:stretch>
            <a:fillRect/>
          </a:stretch>
        </p:blipFill>
        <p:spPr>
          <a:xfrm flipH="1">
            <a:off x="5076295" y="4267201"/>
            <a:ext cx="4042329" cy="4373582"/>
          </a:xfrm>
          <a:prstGeom prst="rect">
            <a:avLst/>
          </a:prstGeom>
        </p:spPr>
      </p:pic>
      <p:pic>
        <p:nvPicPr>
          <p:cNvPr id="10" name="Picture 9">
            <a:extLst>
              <a:ext uri="{FF2B5EF4-FFF2-40B4-BE49-F238E27FC236}">
                <a16:creationId xmlns:a16="http://schemas.microsoft.com/office/drawing/2014/main" id="{1C97E488-B10E-494A-932B-A15732F24B70}"/>
              </a:ext>
            </a:extLst>
          </p:cNvPr>
          <p:cNvPicPr>
            <a:picLocks noChangeAspect="1"/>
          </p:cNvPicPr>
          <p:nvPr/>
        </p:nvPicPr>
        <p:blipFill>
          <a:blip r:embed="rId6"/>
          <a:stretch>
            <a:fillRect/>
          </a:stretch>
        </p:blipFill>
        <p:spPr>
          <a:xfrm flipH="1">
            <a:off x="5076295" y="4267200"/>
            <a:ext cx="4042328" cy="4373582"/>
          </a:xfrm>
          <a:prstGeom prst="rect">
            <a:avLst/>
          </a:prstGeom>
        </p:spPr>
      </p:pic>
      <p:pic>
        <p:nvPicPr>
          <p:cNvPr id="12" name="Picture 11">
            <a:extLst>
              <a:ext uri="{FF2B5EF4-FFF2-40B4-BE49-F238E27FC236}">
                <a16:creationId xmlns:a16="http://schemas.microsoft.com/office/drawing/2014/main" id="{39DE4C21-167E-4540-BA88-8DFA98DBB574}"/>
              </a:ext>
            </a:extLst>
          </p:cNvPr>
          <p:cNvPicPr>
            <a:picLocks noChangeAspect="1"/>
          </p:cNvPicPr>
          <p:nvPr/>
        </p:nvPicPr>
        <p:blipFill>
          <a:blip r:embed="rId7"/>
          <a:stretch>
            <a:fillRect/>
          </a:stretch>
        </p:blipFill>
        <p:spPr>
          <a:xfrm>
            <a:off x="5953925" y="5567642"/>
            <a:ext cx="528699" cy="531827"/>
          </a:xfrm>
          <a:prstGeom prst="rect">
            <a:avLst/>
          </a:prstGeom>
        </p:spPr>
      </p:pic>
      <p:pic>
        <p:nvPicPr>
          <p:cNvPr id="13" name="Picture 12">
            <a:extLst>
              <a:ext uri="{FF2B5EF4-FFF2-40B4-BE49-F238E27FC236}">
                <a16:creationId xmlns:a16="http://schemas.microsoft.com/office/drawing/2014/main" id="{65C58D59-5082-9842-8A17-530B3A92564C}"/>
              </a:ext>
            </a:extLst>
          </p:cNvPr>
          <p:cNvPicPr>
            <a:picLocks noChangeAspect="1"/>
          </p:cNvPicPr>
          <p:nvPr/>
        </p:nvPicPr>
        <p:blipFill>
          <a:blip r:embed="rId8"/>
          <a:stretch>
            <a:fillRect/>
          </a:stretch>
        </p:blipFill>
        <p:spPr>
          <a:xfrm>
            <a:off x="3011323" y="3773804"/>
            <a:ext cx="3716411" cy="4187988"/>
          </a:xfrm>
          <a:prstGeom prst="rect">
            <a:avLst/>
          </a:prstGeom>
        </p:spPr>
      </p:pic>
    </p:spTree>
    <p:extLst>
      <p:ext uri="{BB962C8B-B14F-4D97-AF65-F5344CB8AC3E}">
        <p14:creationId xmlns:p14="http://schemas.microsoft.com/office/powerpoint/2010/main" val="483701396"/>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1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par>
                                <p:cTn id="20" presetID="2" presetClass="entr" presetSubtype="8" decel="50000" fill="hold" nodeType="withEffect">
                                  <p:stCondLst>
                                    <p:cond delay="50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2000" fill="hold"/>
                                        <p:tgtEl>
                                          <p:spTgt spid="4"/>
                                        </p:tgtEl>
                                        <p:attrNameLst>
                                          <p:attrName>ppt_x</p:attrName>
                                        </p:attrNameLst>
                                      </p:cBhvr>
                                      <p:tavLst>
                                        <p:tav tm="0">
                                          <p:val>
                                            <p:strVal val="0-#ppt_w/2"/>
                                          </p:val>
                                        </p:tav>
                                        <p:tav tm="100000">
                                          <p:val>
                                            <p:strVal val="#ppt_x"/>
                                          </p:val>
                                        </p:tav>
                                      </p:tavLst>
                                    </p:anim>
                                    <p:anim calcmode="lin" valueType="num">
                                      <p:cBhvr additive="base">
                                        <p:cTn id="23" dur="2000" fill="hold"/>
                                        <p:tgtEl>
                                          <p:spTgt spid="4"/>
                                        </p:tgtEl>
                                        <p:attrNameLst>
                                          <p:attrName>ppt_y</p:attrName>
                                        </p:attrNameLst>
                                      </p:cBhvr>
                                      <p:tavLst>
                                        <p:tav tm="0">
                                          <p:val>
                                            <p:strVal val="#ppt_y"/>
                                          </p:val>
                                        </p:tav>
                                        <p:tav tm="100000">
                                          <p:val>
                                            <p:strVal val="#ppt_y"/>
                                          </p:val>
                                        </p:tav>
                                      </p:tavLst>
                                    </p:anim>
                                  </p:childTnLst>
                                </p:cTn>
                              </p:par>
                              <p:par>
                                <p:cTn id="24" presetID="2" presetClass="entr" presetSubtype="2" decel="50000" fill="hold" nodeType="withEffect">
                                  <p:stCondLst>
                                    <p:cond delay="100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2000" fill="hold"/>
                                        <p:tgtEl>
                                          <p:spTgt spid="7"/>
                                        </p:tgtEl>
                                        <p:attrNameLst>
                                          <p:attrName>ppt_x</p:attrName>
                                        </p:attrNameLst>
                                      </p:cBhvr>
                                      <p:tavLst>
                                        <p:tav tm="0">
                                          <p:val>
                                            <p:strVal val="1+#ppt_w/2"/>
                                          </p:val>
                                        </p:tav>
                                        <p:tav tm="100000">
                                          <p:val>
                                            <p:strVal val="#ppt_x"/>
                                          </p:val>
                                        </p:tav>
                                      </p:tavLst>
                                    </p:anim>
                                    <p:anim calcmode="lin" valueType="num">
                                      <p:cBhvr additive="base">
                                        <p:cTn id="27" dur="2000" fill="hold"/>
                                        <p:tgtEl>
                                          <p:spTgt spid="7"/>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30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childTnLst>
                                </p:cTn>
                              </p:par>
                            </p:childTnLst>
                          </p:cTn>
                        </p:par>
                        <p:par>
                          <p:cTn id="31" fill="hold">
                            <p:stCondLst>
                              <p:cond delay="5500"/>
                            </p:stCondLst>
                            <p:childTnLst>
                              <p:par>
                                <p:cTn id="32" presetID="10"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6000"/>
                            </p:stCondLst>
                            <p:childTnLst>
                              <p:par>
                                <p:cTn id="36" presetID="37" presetClass="exit" presetSubtype="0" fill="hold" nodeType="afterEffect">
                                  <p:stCondLst>
                                    <p:cond delay="1500"/>
                                  </p:stCondLst>
                                  <p:childTnLst>
                                    <p:animEffect transition="out" filter="fade">
                                      <p:cBhvr>
                                        <p:cTn id="37" dur="1000"/>
                                        <p:tgtEl>
                                          <p:spTgt spid="12"/>
                                        </p:tgtEl>
                                      </p:cBhvr>
                                    </p:animEffect>
                                    <p:anim calcmode="lin" valueType="num">
                                      <p:cBhvr>
                                        <p:cTn id="38" dur="1000"/>
                                        <p:tgtEl>
                                          <p:spTgt spid="12"/>
                                        </p:tgtEl>
                                        <p:attrNameLst>
                                          <p:attrName>ppt_x</p:attrName>
                                        </p:attrNameLst>
                                      </p:cBhvr>
                                      <p:tavLst>
                                        <p:tav tm="0">
                                          <p:val>
                                            <p:strVal val="ppt_x"/>
                                          </p:val>
                                        </p:tav>
                                        <p:tav tm="100000">
                                          <p:val>
                                            <p:strVal val="ppt_x"/>
                                          </p:val>
                                        </p:tav>
                                      </p:tavLst>
                                    </p:anim>
                                    <p:anim calcmode="lin" valueType="num">
                                      <p:cBhvr>
                                        <p:cTn id="39" dur="100" decel="100000"/>
                                        <p:tgtEl>
                                          <p:spTgt spid="12"/>
                                        </p:tgtEl>
                                        <p:attrNameLst>
                                          <p:attrName>ppt_y</p:attrName>
                                        </p:attrNameLst>
                                      </p:cBhvr>
                                      <p:tavLst>
                                        <p:tav tm="0">
                                          <p:val>
                                            <p:strVal val="ppt_y"/>
                                          </p:val>
                                        </p:tav>
                                        <p:tav tm="100000">
                                          <p:val>
                                            <p:strVal val="ppt_y-.03"/>
                                          </p:val>
                                        </p:tav>
                                      </p:tavLst>
                                    </p:anim>
                                    <p:anim calcmode="lin" valueType="num">
                                      <p:cBhvr>
                                        <p:cTn id="40" dur="900" accel="100000">
                                          <p:stCondLst>
                                            <p:cond delay="100"/>
                                          </p:stCondLst>
                                        </p:cTn>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207D38-6BA7-B74D-A9FF-37A3931382E2}"/>
              </a:ext>
            </a:extLst>
          </p:cNvPr>
          <p:cNvGrpSpPr/>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783282E4-F0E1-5042-AC2B-81FC2EDE851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3FE5F29-F1CE-7C48-8579-586FD78BDA0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208C25-6BF9-CD49-8929-45A09C59A660}"/>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915075B-767D-734F-BB48-63E3417466E5}"/>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12D5DF4A-AAC9-AA4B-BBAB-B632B81AA37F}"/>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2551AB5F-1E8A-E74A-9467-F41D55830726}"/>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655C6A-99F9-C549-BB3F-AB384F83AFF0}"/>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AAC0B77-9B70-6C4A-A78F-FA716F46756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30ABB067-C6AC-664C-9AB7-C5BE8967E96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3D6441F-48FF-B449-9055-F9DEC2DCA235}"/>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0B52D66C-455E-D047-BD3A-AA6150D89CD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726228C-72CE-D54E-82AE-B8E49E63CC57}"/>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751A0F-3425-8D4A-822F-ECD7085CF793}"/>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815307FC-0196-7E46-A380-FC1F435C92A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CDE3443-2E85-6B42-93D3-FC00E47CE752}"/>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4E5F4946-B9C6-2943-816A-932EF9EE0631}"/>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CC6A8D3-1942-A149-BD09-0C199D0835FB}"/>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7519D63-DEB7-694B-AC73-B13C4A46A328}"/>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0116B5F-BE6F-7D43-9706-804F92F3BEA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sp>
        <p:nvSpPr>
          <p:cNvPr id="2" name="Rectangle 1">
            <a:extLst>
              <a:ext uri="{FF2B5EF4-FFF2-40B4-BE49-F238E27FC236}">
                <a16:creationId xmlns:a16="http://schemas.microsoft.com/office/drawing/2014/main" id="{1445F621-6E23-6342-9671-0024F1AF9B34}"/>
              </a:ext>
            </a:extLst>
          </p:cNvPr>
          <p:cNvSpPr/>
          <p:nvPr/>
        </p:nvSpPr>
        <p:spPr>
          <a:xfrm>
            <a:off x="1652186" y="538611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nvGrpSpPr>
          <p:cNvPr id="3" name="Group 2">
            <a:extLst>
              <a:ext uri="{FF2B5EF4-FFF2-40B4-BE49-F238E27FC236}">
                <a16:creationId xmlns:a16="http://schemas.microsoft.com/office/drawing/2014/main" id="{A84B8A70-FBCC-624A-825A-0C9FEC961D4E}"/>
              </a:ext>
            </a:extLst>
          </p:cNvPr>
          <p:cNvGrpSpPr/>
          <p:nvPr/>
        </p:nvGrpSpPr>
        <p:grpSpPr>
          <a:xfrm>
            <a:off x="1669292" y="569550"/>
            <a:ext cx="8845667" cy="4658730"/>
            <a:chOff x="1669294" y="1005686"/>
            <a:chExt cx="8845667" cy="4658730"/>
          </a:xfrm>
        </p:grpSpPr>
        <p:sp>
          <p:nvSpPr>
            <p:cNvPr id="4" name="Isosceles Triangle 39">
              <a:extLst>
                <a:ext uri="{FF2B5EF4-FFF2-40B4-BE49-F238E27FC236}">
                  <a16:creationId xmlns:a16="http://schemas.microsoft.com/office/drawing/2014/main" id="{3C5314CC-F55E-FB45-AA79-07F5B47BA9C6}"/>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0F2DFAA-67E1-6D41-B7DE-C73038799F60}"/>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6" name="Rectangle 5">
            <a:extLst>
              <a:ext uri="{FF2B5EF4-FFF2-40B4-BE49-F238E27FC236}">
                <a16:creationId xmlns:a16="http://schemas.microsoft.com/office/drawing/2014/main" id="{9CDE3095-898E-254C-9BE8-D77EEB6C852A}"/>
              </a:ext>
            </a:extLst>
          </p:cNvPr>
          <p:cNvSpPr/>
          <p:nvPr/>
        </p:nvSpPr>
        <p:spPr>
          <a:xfrm>
            <a:off x="2092411" y="927867"/>
            <a:ext cx="7704578" cy="3739485"/>
          </a:xfrm>
          <a:prstGeom prst="rect">
            <a:avLst/>
          </a:prstGeom>
        </p:spPr>
        <p:txBody>
          <a:bodyPr wrap="square">
            <a:spAutoFit/>
          </a:bodyPr>
          <a:lstStyle/>
          <a:p>
            <a:pPr marL="342900" indent="-342900">
              <a:spcAft>
                <a:spcPts val="1800"/>
              </a:spcAft>
              <a:buFont typeface="+mj-lt"/>
              <a:buAutoNum type="arabicPeriod"/>
            </a:pPr>
            <a:r>
              <a:rPr lang="nl-NL" b="1" dirty="0">
                <a:latin typeface="Arial" panose="020B0604020202020204" pitchFamily="34" charset="0"/>
              </a:rPr>
              <a:t>Er zijn niet zoveel plaatsen voor mensen met een rolstoel in de bioscoopzalen</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De weg naar de ingang is te hobbelig, dan rammel ik door elkaar in mijn rolstoel</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Ik kan de deur niet zelf open krijgen</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Ik kan niet naar het toilet omdat het niet rolstoeltoegankelijk is</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De ondertiteling van de film is voor mij te klein</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Het geluid is veel te hard voor mij, en nog extra hard door mijn gehoorapparaten</a:t>
            </a:r>
            <a:endParaRPr lang="en-US" b="1" dirty="0">
              <a:latin typeface="Arial" panose="020B0604020202020204" pitchFamily="34" charset="0"/>
            </a:endParaRPr>
          </a:p>
        </p:txBody>
      </p:sp>
      <p:sp>
        <p:nvSpPr>
          <p:cNvPr id="8" name="Subtitle 2">
            <a:extLst>
              <a:ext uri="{FF2B5EF4-FFF2-40B4-BE49-F238E27FC236}">
                <a16:creationId xmlns:a16="http://schemas.microsoft.com/office/drawing/2014/main" id="{4F429513-03D9-A54C-BB3A-72329B5BE61F}"/>
              </a:ext>
            </a:extLst>
          </p:cNvPr>
          <p:cNvSpPr txBox="1">
            <a:spLocks/>
          </p:cNvSpPr>
          <p:nvPr/>
        </p:nvSpPr>
        <p:spPr>
          <a:xfrm>
            <a:off x="1848961" y="5662486"/>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Wat </a:t>
            </a:r>
            <a:r>
              <a:rPr lang="en-US" b="1" dirty="0" err="1">
                <a:solidFill>
                  <a:schemeClr val="bg1"/>
                </a:solidFill>
                <a:latin typeface="Arial" panose="020B0604020202020204" pitchFamily="34" charset="0"/>
              </a:rPr>
              <a:t>er</a:t>
            </a:r>
            <a:r>
              <a:rPr lang="en-US" b="1" dirty="0">
                <a:solidFill>
                  <a:schemeClr val="bg1"/>
                </a:solidFill>
                <a:latin typeface="Arial" panose="020B0604020202020204" pitchFamily="34" charset="0"/>
              </a:rPr>
              <a:t> </a:t>
            </a:r>
            <a:r>
              <a:rPr lang="en-US" b="1" dirty="0" err="1">
                <a:solidFill>
                  <a:schemeClr val="bg1"/>
                </a:solidFill>
                <a:latin typeface="Arial" panose="020B0604020202020204" pitchFamily="34" charset="0"/>
              </a:rPr>
              <a:t>speelt</a:t>
            </a:r>
            <a:r>
              <a:rPr lang="en-US" b="1" dirty="0">
                <a:solidFill>
                  <a:schemeClr val="bg1"/>
                </a:solidFill>
                <a:latin typeface="Arial" panose="020B0604020202020204" pitchFamily="34" charset="0"/>
              </a:rPr>
              <a:t>…</a:t>
            </a:r>
          </a:p>
        </p:txBody>
      </p:sp>
      <p:sp>
        <p:nvSpPr>
          <p:cNvPr id="10" name="Title 1">
            <a:extLst>
              <a:ext uri="{FF2B5EF4-FFF2-40B4-BE49-F238E27FC236}">
                <a16:creationId xmlns:a16="http://schemas.microsoft.com/office/drawing/2014/main" id="{AC2F6FE7-0BB2-634B-955E-D16F61B3E793}"/>
              </a:ext>
            </a:extLst>
          </p:cNvPr>
          <p:cNvSpPr txBox="1">
            <a:spLocks/>
          </p:cNvSpPr>
          <p:nvPr/>
        </p:nvSpPr>
        <p:spPr>
          <a:xfrm>
            <a:off x="1669292" y="5502714"/>
            <a:ext cx="8679915" cy="1748729"/>
          </a:xfrm>
          <a:prstGeom prst="rect">
            <a:avLst/>
          </a:prstGeom>
        </p:spPr>
        <p:txBody>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r"/>
            <a:r>
              <a:rPr lang="en-US" b="1" spc="0" dirty="0" err="1">
                <a:solidFill>
                  <a:schemeClr val="bg1"/>
                </a:solidFill>
                <a:latin typeface="Arial" panose="020B0604020202020204" pitchFamily="34" charset="0"/>
              </a:rPr>
              <a:t>naar</a:t>
            </a:r>
            <a:r>
              <a:rPr lang="en-US" b="1" spc="0" dirty="0">
                <a:solidFill>
                  <a:schemeClr val="bg1"/>
                </a:solidFill>
                <a:latin typeface="Arial" panose="020B0604020202020204" pitchFamily="34" charset="0"/>
              </a:rPr>
              <a:t> de film</a:t>
            </a:r>
          </a:p>
        </p:txBody>
      </p:sp>
    </p:spTree>
    <p:extLst>
      <p:ext uri="{BB962C8B-B14F-4D97-AF65-F5344CB8AC3E}">
        <p14:creationId xmlns:p14="http://schemas.microsoft.com/office/powerpoint/2010/main" val="256273058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1500"/>
                            </p:stCondLst>
                            <p:childTnLst>
                              <p:par>
                                <p:cTn id="12" presetID="10" presetClass="entr" presetSubtype="0" fill="hold" grpId="0" nodeType="afterEffect">
                                  <p:stCondLst>
                                    <p:cond delay="100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3000"/>
                            </p:stCondLst>
                            <p:childTnLst>
                              <p:par>
                                <p:cTn id="16" presetID="10" presetClass="entr" presetSubtype="0" fill="hold" grpId="0" nodeType="afterEffect">
                                  <p:stCondLst>
                                    <p:cond delay="10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par>
                          <p:cTn id="19" fill="hold">
                            <p:stCondLst>
                              <p:cond delay="4500"/>
                            </p:stCondLst>
                            <p:childTnLst>
                              <p:par>
                                <p:cTn id="20" presetID="10" presetClass="entr" presetSubtype="0" fill="hold" grpId="0" nodeType="afterEffect">
                                  <p:stCondLst>
                                    <p:cond delay="100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par>
                          <p:cTn id="23" fill="hold">
                            <p:stCondLst>
                              <p:cond delay="6000"/>
                            </p:stCondLst>
                            <p:childTnLst>
                              <p:par>
                                <p:cTn id="24" presetID="10" presetClass="entr" presetSubtype="0" fill="hold" grpId="0" nodeType="afterEffect">
                                  <p:stCondLst>
                                    <p:cond delay="100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par>
                          <p:cTn id="27" fill="hold">
                            <p:stCondLst>
                              <p:cond delay="7500"/>
                            </p:stCondLst>
                            <p:childTnLst>
                              <p:par>
                                <p:cTn id="28" presetID="10" presetClass="entr" presetSubtype="0" fill="hold" grpId="0" nodeType="afterEffect">
                                  <p:stCondLst>
                                    <p:cond delay="100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childTnLst>
                          </p:cTn>
                        </p:par>
                        <p:par>
                          <p:cTn id="31" fill="hold">
                            <p:stCondLst>
                              <p:cond delay="9000"/>
                            </p:stCondLst>
                            <p:childTnLst>
                              <p:par>
                                <p:cTn id="32" presetID="10" presetClass="entr" presetSubtype="0" fill="hold" grpId="0" nodeType="afterEffect">
                                  <p:stCondLst>
                                    <p:cond delay="100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500"/>
                                        <p:tgtEl>
                                          <p:spTgt spid="6">
                                            <p:txEl>
                                              <p:pRg st="5" end="5"/>
                                            </p:txEl>
                                          </p:spTgt>
                                        </p:tgtEl>
                                      </p:cBhvr>
                                    </p:animEffect>
                                  </p:childTnLst>
                                </p:cTn>
                              </p:par>
                            </p:childTnLst>
                          </p:cTn>
                        </p:par>
                        <p:par>
                          <p:cTn id="35" fill="hold">
                            <p:stCondLst>
                              <p:cond delay="10500"/>
                            </p:stCondLst>
                            <p:childTnLst>
                              <p:par>
                                <p:cTn id="36" presetID="10" presetClass="exit" presetSubtype="0" fill="hold" nodeType="afterEffect">
                                  <p:stCondLst>
                                    <p:cond delay="4000"/>
                                  </p:stCondLst>
                                  <p:childTnLst>
                                    <p:animEffect transition="out" filter="fade">
                                      <p:cBhvr>
                                        <p:cTn id="37" dur="1000"/>
                                        <p:tgtEl>
                                          <p:spTgt spid="3"/>
                                        </p:tgtEl>
                                      </p:cBhvr>
                                    </p:animEffect>
                                    <p:set>
                                      <p:cBhvr>
                                        <p:cTn id="38" dur="1" fill="hold">
                                          <p:stCondLst>
                                            <p:cond delay="999"/>
                                          </p:stCondLst>
                                        </p:cTn>
                                        <p:tgtEl>
                                          <p:spTgt spid="3"/>
                                        </p:tgtEl>
                                        <p:attrNameLst>
                                          <p:attrName>style.visibility</p:attrName>
                                        </p:attrNameLst>
                                      </p:cBhvr>
                                      <p:to>
                                        <p:strVal val="hidden"/>
                                      </p:to>
                                    </p:set>
                                  </p:childTnLst>
                                </p:cTn>
                              </p:par>
                              <p:par>
                                <p:cTn id="39" presetID="10" presetClass="exit" presetSubtype="0" fill="hold" grpId="1" nodeType="withEffect">
                                  <p:stCondLst>
                                    <p:cond delay="3500"/>
                                  </p:stCondLst>
                                  <p:childTnLst>
                                    <p:animEffect transition="out" filter="fade">
                                      <p:cBhvr>
                                        <p:cTn id="40" dur="1000"/>
                                        <p:tgtEl>
                                          <p:spTgt spid="6">
                                            <p:txEl>
                                              <p:pRg st="0" end="0"/>
                                            </p:txEl>
                                          </p:spTgt>
                                        </p:tgtEl>
                                      </p:cBhvr>
                                    </p:animEffect>
                                    <p:set>
                                      <p:cBhvr>
                                        <p:cTn id="41" dur="1" fill="hold">
                                          <p:stCondLst>
                                            <p:cond delay="999"/>
                                          </p:stCondLst>
                                        </p:cTn>
                                        <p:tgtEl>
                                          <p:spTgt spid="6">
                                            <p:txEl>
                                              <p:pRg st="0" end="0"/>
                                            </p:txEl>
                                          </p:spTgt>
                                        </p:tgtEl>
                                        <p:attrNameLst>
                                          <p:attrName>style.visibility</p:attrName>
                                        </p:attrNameLst>
                                      </p:cBhvr>
                                      <p:to>
                                        <p:strVal val="hidden"/>
                                      </p:to>
                                    </p:set>
                                  </p:childTnLst>
                                </p:cTn>
                              </p:par>
                              <p:par>
                                <p:cTn id="42" presetID="10" presetClass="exit" presetSubtype="0" fill="hold" grpId="1" nodeType="withEffect">
                                  <p:stCondLst>
                                    <p:cond delay="3500"/>
                                  </p:stCondLst>
                                  <p:childTnLst>
                                    <p:animEffect transition="out" filter="fade">
                                      <p:cBhvr>
                                        <p:cTn id="43" dur="1000"/>
                                        <p:tgtEl>
                                          <p:spTgt spid="6">
                                            <p:txEl>
                                              <p:pRg st="1" end="1"/>
                                            </p:txEl>
                                          </p:spTgt>
                                        </p:tgtEl>
                                      </p:cBhvr>
                                    </p:animEffect>
                                    <p:set>
                                      <p:cBhvr>
                                        <p:cTn id="44" dur="1" fill="hold">
                                          <p:stCondLst>
                                            <p:cond delay="999"/>
                                          </p:stCondLst>
                                        </p:cTn>
                                        <p:tgtEl>
                                          <p:spTgt spid="6">
                                            <p:txEl>
                                              <p:pRg st="1" end="1"/>
                                            </p:txEl>
                                          </p:spTgt>
                                        </p:tgtEl>
                                        <p:attrNameLst>
                                          <p:attrName>style.visibility</p:attrName>
                                        </p:attrNameLst>
                                      </p:cBhvr>
                                      <p:to>
                                        <p:strVal val="hidden"/>
                                      </p:to>
                                    </p:set>
                                  </p:childTnLst>
                                </p:cTn>
                              </p:par>
                              <p:par>
                                <p:cTn id="45" presetID="10" presetClass="exit" presetSubtype="0" fill="hold" grpId="1" nodeType="withEffect">
                                  <p:stCondLst>
                                    <p:cond delay="3500"/>
                                  </p:stCondLst>
                                  <p:childTnLst>
                                    <p:animEffect transition="out" filter="fade">
                                      <p:cBhvr>
                                        <p:cTn id="46" dur="1000"/>
                                        <p:tgtEl>
                                          <p:spTgt spid="6">
                                            <p:txEl>
                                              <p:pRg st="2" end="2"/>
                                            </p:txEl>
                                          </p:spTgt>
                                        </p:tgtEl>
                                      </p:cBhvr>
                                    </p:animEffect>
                                    <p:set>
                                      <p:cBhvr>
                                        <p:cTn id="47" dur="1" fill="hold">
                                          <p:stCondLst>
                                            <p:cond delay="999"/>
                                          </p:stCondLst>
                                        </p:cTn>
                                        <p:tgtEl>
                                          <p:spTgt spid="6">
                                            <p:txEl>
                                              <p:pRg st="2" end="2"/>
                                            </p:txEl>
                                          </p:spTgt>
                                        </p:tgtEl>
                                        <p:attrNameLst>
                                          <p:attrName>style.visibility</p:attrName>
                                        </p:attrNameLst>
                                      </p:cBhvr>
                                      <p:to>
                                        <p:strVal val="hidden"/>
                                      </p:to>
                                    </p:set>
                                  </p:childTnLst>
                                </p:cTn>
                              </p:par>
                              <p:par>
                                <p:cTn id="48" presetID="10" presetClass="exit" presetSubtype="0" fill="hold" grpId="1" nodeType="withEffect">
                                  <p:stCondLst>
                                    <p:cond delay="3500"/>
                                  </p:stCondLst>
                                  <p:childTnLst>
                                    <p:animEffect transition="out" filter="fade">
                                      <p:cBhvr>
                                        <p:cTn id="49" dur="1000"/>
                                        <p:tgtEl>
                                          <p:spTgt spid="6">
                                            <p:txEl>
                                              <p:pRg st="3" end="3"/>
                                            </p:txEl>
                                          </p:spTgt>
                                        </p:tgtEl>
                                      </p:cBhvr>
                                    </p:animEffect>
                                    <p:set>
                                      <p:cBhvr>
                                        <p:cTn id="50" dur="1" fill="hold">
                                          <p:stCondLst>
                                            <p:cond delay="999"/>
                                          </p:stCondLst>
                                        </p:cTn>
                                        <p:tgtEl>
                                          <p:spTgt spid="6">
                                            <p:txEl>
                                              <p:pRg st="3" end="3"/>
                                            </p:txEl>
                                          </p:spTgt>
                                        </p:tgtEl>
                                        <p:attrNameLst>
                                          <p:attrName>style.visibility</p:attrName>
                                        </p:attrNameLst>
                                      </p:cBhvr>
                                      <p:to>
                                        <p:strVal val="hidden"/>
                                      </p:to>
                                    </p:set>
                                  </p:childTnLst>
                                </p:cTn>
                              </p:par>
                              <p:par>
                                <p:cTn id="51" presetID="10" presetClass="exit" presetSubtype="0" fill="hold" grpId="1" nodeType="withEffect">
                                  <p:stCondLst>
                                    <p:cond delay="3500"/>
                                  </p:stCondLst>
                                  <p:childTnLst>
                                    <p:animEffect transition="out" filter="fade">
                                      <p:cBhvr>
                                        <p:cTn id="52" dur="1000"/>
                                        <p:tgtEl>
                                          <p:spTgt spid="6">
                                            <p:txEl>
                                              <p:pRg st="4" end="4"/>
                                            </p:txEl>
                                          </p:spTgt>
                                        </p:tgtEl>
                                      </p:cBhvr>
                                    </p:animEffect>
                                    <p:set>
                                      <p:cBhvr>
                                        <p:cTn id="53" dur="1" fill="hold">
                                          <p:stCondLst>
                                            <p:cond delay="999"/>
                                          </p:stCondLst>
                                        </p:cTn>
                                        <p:tgtEl>
                                          <p:spTgt spid="6">
                                            <p:txEl>
                                              <p:pRg st="4" end="4"/>
                                            </p:txEl>
                                          </p:spTgt>
                                        </p:tgtEl>
                                        <p:attrNameLst>
                                          <p:attrName>style.visibility</p:attrName>
                                        </p:attrNameLst>
                                      </p:cBhvr>
                                      <p:to>
                                        <p:strVal val="hidden"/>
                                      </p:to>
                                    </p:set>
                                  </p:childTnLst>
                                </p:cTn>
                              </p:par>
                              <p:par>
                                <p:cTn id="54" presetID="10" presetClass="exit" presetSubtype="0" fill="hold" grpId="1" nodeType="withEffect">
                                  <p:stCondLst>
                                    <p:cond delay="3500"/>
                                  </p:stCondLst>
                                  <p:childTnLst>
                                    <p:animEffect transition="out" filter="fade">
                                      <p:cBhvr>
                                        <p:cTn id="55" dur="1000"/>
                                        <p:tgtEl>
                                          <p:spTgt spid="6">
                                            <p:txEl>
                                              <p:pRg st="5" end="5"/>
                                            </p:txEl>
                                          </p:spTgt>
                                        </p:tgtEl>
                                      </p:cBhvr>
                                    </p:animEffect>
                                    <p:set>
                                      <p:cBhvr>
                                        <p:cTn id="56" dur="1" fill="hold">
                                          <p:stCondLst>
                                            <p:cond delay="999"/>
                                          </p:stCondLst>
                                        </p:cTn>
                                        <p:tgtEl>
                                          <p:spTgt spid="6">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p:bldP spid="6" grpI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207D38-6BA7-B74D-A9FF-37A3931382E2}"/>
              </a:ext>
            </a:extLst>
          </p:cNvPr>
          <p:cNvGrpSpPr/>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783282E4-F0E1-5042-AC2B-81FC2EDE851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3FE5F29-F1CE-7C48-8579-586FD78BDA0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208C25-6BF9-CD49-8929-45A09C59A660}"/>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915075B-767D-734F-BB48-63E3417466E5}"/>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12D5DF4A-AAC9-AA4B-BBAB-B632B81AA37F}"/>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2551AB5F-1E8A-E74A-9467-F41D55830726}"/>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655C6A-99F9-C549-BB3F-AB384F83AFF0}"/>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AAC0B77-9B70-6C4A-A78F-FA716F46756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30ABB067-C6AC-664C-9AB7-C5BE8967E96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3D6441F-48FF-B449-9055-F9DEC2DCA235}"/>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0B52D66C-455E-D047-BD3A-AA6150D89CD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726228C-72CE-D54E-82AE-B8E49E63CC57}"/>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751A0F-3425-8D4A-822F-ECD7085CF793}"/>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815307FC-0196-7E46-A380-FC1F435C92A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CDE3443-2E85-6B42-93D3-FC00E47CE752}"/>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4E5F4946-B9C6-2943-816A-932EF9EE0631}"/>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CC6A8D3-1942-A149-BD09-0C199D0835FB}"/>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7519D63-DEB7-694B-AC73-B13C4A46A328}"/>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0116B5F-BE6F-7D43-9706-804F92F3BEA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grpSp>
        <p:nvGrpSpPr>
          <p:cNvPr id="3" name="Group 2">
            <a:extLst>
              <a:ext uri="{FF2B5EF4-FFF2-40B4-BE49-F238E27FC236}">
                <a16:creationId xmlns:a16="http://schemas.microsoft.com/office/drawing/2014/main" id="{A84B8A70-FBCC-624A-825A-0C9FEC961D4E}"/>
              </a:ext>
            </a:extLst>
          </p:cNvPr>
          <p:cNvGrpSpPr/>
          <p:nvPr/>
        </p:nvGrpSpPr>
        <p:grpSpPr>
          <a:xfrm rot="10800000">
            <a:off x="1649822" y="1443572"/>
            <a:ext cx="8845667" cy="4658730"/>
            <a:chOff x="1669294" y="1005686"/>
            <a:chExt cx="8845667" cy="4658730"/>
          </a:xfrm>
        </p:grpSpPr>
        <p:sp>
          <p:nvSpPr>
            <p:cNvPr id="4" name="Isosceles Triangle 39">
              <a:extLst>
                <a:ext uri="{FF2B5EF4-FFF2-40B4-BE49-F238E27FC236}">
                  <a16:creationId xmlns:a16="http://schemas.microsoft.com/office/drawing/2014/main" id="{3C5314CC-F55E-FB45-AA79-07F5B47BA9C6}"/>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0F2DFAA-67E1-6D41-B7DE-C73038799F60}"/>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6" name="Rectangle 5">
            <a:extLst>
              <a:ext uri="{FF2B5EF4-FFF2-40B4-BE49-F238E27FC236}">
                <a16:creationId xmlns:a16="http://schemas.microsoft.com/office/drawing/2014/main" id="{9CDE3095-898E-254C-9BE8-D77EEB6C852A}"/>
              </a:ext>
            </a:extLst>
          </p:cNvPr>
          <p:cNvSpPr/>
          <p:nvPr/>
        </p:nvSpPr>
        <p:spPr>
          <a:xfrm>
            <a:off x="2043038" y="2040227"/>
            <a:ext cx="7977788" cy="3462487"/>
          </a:xfrm>
          <a:prstGeom prst="rect">
            <a:avLst/>
          </a:prstGeom>
        </p:spPr>
        <p:txBody>
          <a:bodyPr wrap="square">
            <a:spAutoFit/>
          </a:bodyPr>
          <a:lstStyle/>
          <a:p>
            <a:pPr marL="342900" indent="-342900">
              <a:spcAft>
                <a:spcPts val="1800"/>
              </a:spcAft>
              <a:buFont typeface="+mj-lt"/>
              <a:buAutoNum type="arabicPeriod"/>
            </a:pPr>
            <a:r>
              <a:rPr lang="nl-NL" b="1" dirty="0">
                <a:latin typeface="Arial" panose="020B0604020202020204" pitchFamily="34" charset="0"/>
              </a:rPr>
              <a:t>Meer zetels weghalen zodat er meer rolstoelgebruikers </a:t>
            </a:r>
            <a:br>
              <a:rPr lang="nl-NL" b="1" dirty="0">
                <a:latin typeface="Arial" panose="020B0604020202020204" pitchFamily="34" charset="0"/>
              </a:rPr>
            </a:br>
            <a:r>
              <a:rPr lang="nl-NL" b="1" dirty="0">
                <a:latin typeface="Arial" panose="020B0604020202020204" pitchFamily="34" charset="0"/>
              </a:rPr>
              <a:t>in de zaal kunnen</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Een paadje zonder hobbels naar de ingang leggen</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De deur zodanig maken dat ik deze zelf open kan krijgen</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Het toilet toegankelijk maken</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De ondertiteling groter maken </a:t>
            </a:r>
            <a:br>
              <a:rPr lang="nl-NL" b="1" dirty="0">
                <a:latin typeface="Arial" panose="020B0604020202020204" pitchFamily="34" charset="0"/>
              </a:rPr>
            </a:br>
            <a:r>
              <a:rPr lang="nl-NL" b="1" dirty="0">
                <a:latin typeface="Arial" panose="020B0604020202020204" pitchFamily="34" charset="0"/>
              </a:rPr>
              <a:t>of de ondertiteling ook als spraak aanbieden</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Misschien een keertje een film voor slechthorenden maken</a:t>
            </a:r>
            <a:endParaRPr lang="en-US" b="1" dirty="0">
              <a:latin typeface="Arial" panose="020B0604020202020204" pitchFamily="34" charset="0"/>
            </a:endParaRPr>
          </a:p>
        </p:txBody>
      </p:sp>
      <p:grpSp>
        <p:nvGrpSpPr>
          <p:cNvPr id="7" name="Group 6">
            <a:extLst>
              <a:ext uri="{FF2B5EF4-FFF2-40B4-BE49-F238E27FC236}">
                <a16:creationId xmlns:a16="http://schemas.microsoft.com/office/drawing/2014/main" id="{9D527D04-121E-0745-9D38-09E631A86199}"/>
              </a:ext>
            </a:extLst>
          </p:cNvPr>
          <p:cNvGrpSpPr/>
          <p:nvPr/>
        </p:nvGrpSpPr>
        <p:grpSpPr>
          <a:xfrm>
            <a:off x="1648867" y="5386118"/>
            <a:ext cx="8843596" cy="1865325"/>
            <a:chOff x="1652186" y="5386118"/>
            <a:chExt cx="8843596" cy="1865325"/>
          </a:xfrm>
        </p:grpSpPr>
        <p:sp>
          <p:nvSpPr>
            <p:cNvPr id="2" name="Rectangle 1">
              <a:extLst>
                <a:ext uri="{FF2B5EF4-FFF2-40B4-BE49-F238E27FC236}">
                  <a16:creationId xmlns:a16="http://schemas.microsoft.com/office/drawing/2014/main" id="{1445F621-6E23-6342-9671-0024F1AF9B34}"/>
                </a:ext>
              </a:extLst>
            </p:cNvPr>
            <p:cNvSpPr/>
            <p:nvPr/>
          </p:nvSpPr>
          <p:spPr>
            <a:xfrm>
              <a:off x="1652186" y="538611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sp>
          <p:nvSpPr>
            <p:cNvPr id="10" name="Title 1">
              <a:extLst>
                <a:ext uri="{FF2B5EF4-FFF2-40B4-BE49-F238E27FC236}">
                  <a16:creationId xmlns:a16="http://schemas.microsoft.com/office/drawing/2014/main" id="{AC2F6FE7-0BB2-634B-955E-D16F61B3E793}"/>
                </a:ext>
              </a:extLst>
            </p:cNvPr>
            <p:cNvSpPr txBox="1">
              <a:spLocks/>
            </p:cNvSpPr>
            <p:nvPr/>
          </p:nvSpPr>
          <p:spPr>
            <a:xfrm>
              <a:off x="1669292" y="5502714"/>
              <a:ext cx="8679915" cy="1748729"/>
            </a:xfrm>
            <a:prstGeom prst="rect">
              <a:avLst/>
            </a:prstGeom>
          </p:spPr>
          <p:txBody>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r"/>
              <a:r>
                <a:rPr lang="en-US" b="1" spc="0" dirty="0" err="1">
                  <a:solidFill>
                    <a:schemeClr val="bg1"/>
                  </a:solidFill>
                  <a:latin typeface="Arial" panose="020B0604020202020204" pitchFamily="34" charset="0"/>
                </a:rPr>
                <a:t>naar</a:t>
              </a:r>
              <a:r>
                <a:rPr lang="en-US" b="1" spc="0" dirty="0">
                  <a:solidFill>
                    <a:schemeClr val="bg1"/>
                  </a:solidFill>
                  <a:latin typeface="Arial" panose="020B0604020202020204" pitchFamily="34" charset="0"/>
                </a:rPr>
                <a:t> de film</a:t>
              </a:r>
            </a:p>
          </p:txBody>
        </p:sp>
      </p:grpSp>
      <p:sp>
        <p:nvSpPr>
          <p:cNvPr id="31" name="Subtitle 2">
            <a:extLst>
              <a:ext uri="{FF2B5EF4-FFF2-40B4-BE49-F238E27FC236}">
                <a16:creationId xmlns:a16="http://schemas.microsoft.com/office/drawing/2014/main" id="{1EC10CD7-4CBC-9F45-95D0-62E8B64123A7}"/>
              </a:ext>
            </a:extLst>
          </p:cNvPr>
          <p:cNvSpPr txBox="1">
            <a:spLocks/>
          </p:cNvSpPr>
          <p:nvPr/>
        </p:nvSpPr>
        <p:spPr>
          <a:xfrm>
            <a:off x="1848961" y="884540"/>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De </a:t>
            </a:r>
            <a:r>
              <a:rPr lang="en-US" b="1" dirty="0" err="1">
                <a:solidFill>
                  <a:schemeClr val="bg1"/>
                </a:solidFill>
                <a:latin typeface="Arial" panose="020B0604020202020204" pitchFamily="34" charset="0"/>
              </a:rPr>
              <a:t>oplossing</a:t>
            </a:r>
            <a:r>
              <a:rPr lang="en-US" b="1" dirty="0">
                <a:solidFill>
                  <a:schemeClr val="bg1"/>
                </a:solidFill>
                <a:latin typeface="Arial" panose="020B0604020202020204" pitchFamily="34" charset="0"/>
              </a:rPr>
              <a:t>:</a:t>
            </a:r>
          </a:p>
        </p:txBody>
      </p:sp>
      <p:sp>
        <p:nvSpPr>
          <p:cNvPr id="8" name="Subtitle 2">
            <a:extLst>
              <a:ext uri="{FF2B5EF4-FFF2-40B4-BE49-F238E27FC236}">
                <a16:creationId xmlns:a16="http://schemas.microsoft.com/office/drawing/2014/main" id="{4F429513-03D9-A54C-BB3A-72329B5BE61F}"/>
              </a:ext>
            </a:extLst>
          </p:cNvPr>
          <p:cNvSpPr txBox="1">
            <a:spLocks/>
          </p:cNvSpPr>
          <p:nvPr/>
        </p:nvSpPr>
        <p:spPr>
          <a:xfrm>
            <a:off x="1848961" y="5662486"/>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Wat </a:t>
            </a:r>
            <a:r>
              <a:rPr lang="en-US" b="1" dirty="0" err="1">
                <a:solidFill>
                  <a:schemeClr val="bg1"/>
                </a:solidFill>
                <a:latin typeface="Arial" panose="020B0604020202020204" pitchFamily="34" charset="0"/>
              </a:rPr>
              <a:t>er</a:t>
            </a:r>
            <a:r>
              <a:rPr lang="en-US" b="1" dirty="0">
                <a:solidFill>
                  <a:schemeClr val="bg1"/>
                </a:solidFill>
                <a:latin typeface="Arial" panose="020B0604020202020204" pitchFamily="34" charset="0"/>
              </a:rPr>
              <a:t> </a:t>
            </a:r>
            <a:r>
              <a:rPr lang="en-US" b="1" dirty="0" err="1">
                <a:solidFill>
                  <a:schemeClr val="bg1"/>
                </a:solidFill>
                <a:latin typeface="Arial" panose="020B0604020202020204" pitchFamily="34" charset="0"/>
              </a:rPr>
              <a:t>speelt</a:t>
            </a:r>
            <a:r>
              <a:rPr lang="en-US" b="1" dirty="0">
                <a:solidFill>
                  <a:schemeClr val="bg1"/>
                </a:solidFill>
                <a:latin typeface="Arial" panose="020B0604020202020204" pitchFamily="34" charset="0"/>
              </a:rPr>
              <a:t>…</a:t>
            </a:r>
          </a:p>
        </p:txBody>
      </p:sp>
    </p:spTree>
    <p:custDataLst>
      <p:tags r:id="rId1"/>
    </p:custDataLst>
    <p:extLst>
      <p:ext uri="{BB962C8B-B14F-4D97-AF65-F5344CB8AC3E}">
        <p14:creationId xmlns:p14="http://schemas.microsoft.com/office/powerpoint/2010/main" val="2474488300"/>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afterEffect">
                                  <p:stCondLst>
                                    <p:cond delay="0"/>
                                  </p:stCondLst>
                                  <p:childTnLst>
                                    <p:animMotion origin="layout" path="M 3.33333E-6 3.7037E-6 L 3.33333E-6 -0.68866 " pathEditMode="relative" rAng="0" ptsTypes="AA">
                                      <p:cBhvr>
                                        <p:cTn id="6" dur="2000" fill="hold"/>
                                        <p:tgtEl>
                                          <p:spTgt spid="7"/>
                                        </p:tgtEl>
                                        <p:attrNameLst>
                                          <p:attrName>ppt_x</p:attrName>
                                          <p:attrName>ppt_y</p:attrName>
                                        </p:attrNameLst>
                                      </p:cBhvr>
                                      <p:rCtr x="0" y="-34444"/>
                                    </p:animMotion>
                                  </p:childTnLst>
                                </p:cTn>
                              </p:par>
                              <p:par>
                                <p:cTn id="7" presetID="1" presetClass="exit" presetSubtype="0" fill="hold" grpId="0" nodeType="withEffect">
                                  <p:stCondLst>
                                    <p:cond delay="500"/>
                                  </p:stCondLst>
                                  <p:childTnLst>
                                    <p:set>
                                      <p:cBhvr>
                                        <p:cTn id="8" dur="1" fill="hold">
                                          <p:stCondLst>
                                            <p:cond delay="0"/>
                                          </p:stCondLst>
                                        </p:cTn>
                                        <p:tgtEl>
                                          <p:spTgt spid="8"/>
                                        </p:tgtEl>
                                        <p:attrNameLst>
                                          <p:attrName>style.visibility</p:attrName>
                                        </p:attrNameLst>
                                      </p:cBhvr>
                                      <p:to>
                                        <p:strVal val="hidden"/>
                                      </p:to>
                                    </p:set>
                                  </p:childTnLst>
                                </p:cTn>
                              </p:par>
                            </p:childTnLst>
                          </p:cTn>
                        </p:par>
                        <p:par>
                          <p:cTn id="9" fill="hold">
                            <p:stCondLst>
                              <p:cond delay="2000"/>
                            </p:stCondLst>
                            <p:childTnLst>
                              <p:par>
                                <p:cTn id="10" presetID="2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3500"/>
                            </p:stCondLst>
                            <p:childTnLst>
                              <p:par>
                                <p:cTn id="17" presetID="10" presetClass="entr" presetSubtype="0" fill="hold" grpId="0" nodeType="afterEffect">
                                  <p:stCondLst>
                                    <p:cond delay="100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childTnLst>
                          </p:cTn>
                        </p:par>
                        <p:par>
                          <p:cTn id="20" fill="hold">
                            <p:stCondLst>
                              <p:cond delay="5000"/>
                            </p:stCondLst>
                            <p:childTnLst>
                              <p:par>
                                <p:cTn id="21" presetID="10" presetClass="entr" presetSubtype="0" fill="hold" grpId="0" nodeType="afterEffect">
                                  <p:stCondLst>
                                    <p:cond delay="100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par>
                          <p:cTn id="24" fill="hold">
                            <p:stCondLst>
                              <p:cond delay="6500"/>
                            </p:stCondLst>
                            <p:childTnLst>
                              <p:par>
                                <p:cTn id="25" presetID="10" presetClass="entr" presetSubtype="0" fill="hold" grpId="0" nodeType="afterEffect">
                                  <p:stCondLst>
                                    <p:cond delay="100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par>
                          <p:cTn id="28" fill="hold">
                            <p:stCondLst>
                              <p:cond delay="8000"/>
                            </p:stCondLst>
                            <p:childTnLst>
                              <p:par>
                                <p:cTn id="29" presetID="10" presetClass="entr" presetSubtype="0" fill="hold" grpId="0" nodeType="afterEffect">
                                  <p:stCondLst>
                                    <p:cond delay="100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childTnLst>
                                </p:cTn>
                              </p:par>
                            </p:childTnLst>
                          </p:cTn>
                        </p:par>
                        <p:par>
                          <p:cTn id="32" fill="hold">
                            <p:stCondLst>
                              <p:cond delay="9500"/>
                            </p:stCondLst>
                            <p:childTnLst>
                              <p:par>
                                <p:cTn id="33" presetID="10" presetClass="entr" presetSubtype="0" fill="hold" grpId="0" nodeType="afterEffect">
                                  <p:stCondLst>
                                    <p:cond delay="100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311B08-AE61-B34E-A6B1-CF35A57E1212}"/>
              </a:ext>
            </a:extLst>
          </p:cNvPr>
          <p:cNvPicPr>
            <a:picLocks noChangeAspect="1"/>
          </p:cNvPicPr>
          <p:nvPr/>
        </p:nvPicPr>
        <p:blipFill>
          <a:blip r:embed="rId2"/>
          <a:stretch>
            <a:fillRect/>
          </a:stretch>
        </p:blipFill>
        <p:spPr>
          <a:xfrm>
            <a:off x="-440476" y="1233142"/>
            <a:ext cx="13504751" cy="5232400"/>
          </a:xfrm>
          <a:prstGeom prst="rect">
            <a:avLst/>
          </a:prstGeom>
        </p:spPr>
      </p:pic>
      <p:sp>
        <p:nvSpPr>
          <p:cNvPr id="14" name="Rectangle 13">
            <a:extLst>
              <a:ext uri="{FF2B5EF4-FFF2-40B4-BE49-F238E27FC236}">
                <a16:creationId xmlns:a16="http://schemas.microsoft.com/office/drawing/2014/main" id="{708365D2-3707-1443-B0FF-89B9865D25F5}"/>
              </a:ext>
            </a:extLst>
          </p:cNvPr>
          <p:cNvSpPr/>
          <p:nvPr/>
        </p:nvSpPr>
        <p:spPr>
          <a:xfrm>
            <a:off x="0" y="6299200"/>
            <a:ext cx="12192000" cy="5588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grpSp>
        <p:nvGrpSpPr>
          <p:cNvPr id="13" name="Group 12">
            <a:extLst>
              <a:ext uri="{FF2B5EF4-FFF2-40B4-BE49-F238E27FC236}">
                <a16:creationId xmlns:a16="http://schemas.microsoft.com/office/drawing/2014/main" id="{87FCB21B-CDF7-3945-9A80-031E2FCD5967}"/>
              </a:ext>
            </a:extLst>
          </p:cNvPr>
          <p:cNvGrpSpPr/>
          <p:nvPr/>
        </p:nvGrpSpPr>
        <p:grpSpPr>
          <a:xfrm>
            <a:off x="-2559658" y="4946160"/>
            <a:ext cx="16605250" cy="1663669"/>
            <a:chOff x="-2559658" y="5388885"/>
            <a:chExt cx="16605250" cy="1663669"/>
          </a:xfrm>
        </p:grpSpPr>
        <p:pic>
          <p:nvPicPr>
            <p:cNvPr id="10" name="Picture 9">
              <a:extLst>
                <a:ext uri="{FF2B5EF4-FFF2-40B4-BE49-F238E27FC236}">
                  <a16:creationId xmlns:a16="http://schemas.microsoft.com/office/drawing/2014/main" id="{25D41F89-4DFA-284F-83CD-288D514DD1FA}"/>
                </a:ext>
              </a:extLst>
            </p:cNvPr>
            <p:cNvPicPr>
              <a:picLocks noChangeAspect="1"/>
            </p:cNvPicPr>
            <p:nvPr/>
          </p:nvPicPr>
          <p:blipFill>
            <a:blip r:embed="rId3"/>
            <a:stretch>
              <a:fillRect/>
            </a:stretch>
          </p:blipFill>
          <p:spPr>
            <a:xfrm>
              <a:off x="7905142" y="5388885"/>
              <a:ext cx="6140450" cy="1663669"/>
            </a:xfrm>
            <a:prstGeom prst="rect">
              <a:avLst/>
            </a:prstGeom>
          </p:spPr>
        </p:pic>
        <p:pic>
          <p:nvPicPr>
            <p:cNvPr id="11" name="Picture 10">
              <a:extLst>
                <a:ext uri="{FF2B5EF4-FFF2-40B4-BE49-F238E27FC236}">
                  <a16:creationId xmlns:a16="http://schemas.microsoft.com/office/drawing/2014/main" id="{C2ECF70F-DA0A-D142-8F20-9C7B2E788FE2}"/>
                </a:ext>
              </a:extLst>
            </p:cNvPr>
            <p:cNvPicPr>
              <a:picLocks noChangeAspect="1"/>
            </p:cNvPicPr>
            <p:nvPr/>
          </p:nvPicPr>
          <p:blipFill>
            <a:blip r:embed="rId3"/>
            <a:stretch>
              <a:fillRect/>
            </a:stretch>
          </p:blipFill>
          <p:spPr>
            <a:xfrm>
              <a:off x="2672742" y="5388885"/>
              <a:ext cx="6140450" cy="1663669"/>
            </a:xfrm>
            <a:prstGeom prst="rect">
              <a:avLst/>
            </a:prstGeom>
          </p:spPr>
        </p:pic>
        <p:pic>
          <p:nvPicPr>
            <p:cNvPr id="12" name="Picture 11">
              <a:extLst>
                <a:ext uri="{FF2B5EF4-FFF2-40B4-BE49-F238E27FC236}">
                  <a16:creationId xmlns:a16="http://schemas.microsoft.com/office/drawing/2014/main" id="{E63AF1B7-7C03-3746-A270-566C6398889B}"/>
                </a:ext>
              </a:extLst>
            </p:cNvPr>
            <p:cNvPicPr>
              <a:picLocks noChangeAspect="1"/>
            </p:cNvPicPr>
            <p:nvPr/>
          </p:nvPicPr>
          <p:blipFill>
            <a:blip r:embed="rId3"/>
            <a:stretch>
              <a:fillRect/>
            </a:stretch>
          </p:blipFill>
          <p:spPr>
            <a:xfrm>
              <a:off x="-2559658" y="5388885"/>
              <a:ext cx="6140450" cy="1663669"/>
            </a:xfrm>
            <a:prstGeom prst="rect">
              <a:avLst/>
            </a:prstGeom>
          </p:spPr>
        </p:pic>
      </p:grpSp>
      <p:pic>
        <p:nvPicPr>
          <p:cNvPr id="4" name="Picture 3">
            <a:extLst>
              <a:ext uri="{FF2B5EF4-FFF2-40B4-BE49-F238E27FC236}">
                <a16:creationId xmlns:a16="http://schemas.microsoft.com/office/drawing/2014/main" id="{0FE26AE8-3D5B-C040-8A69-4514E33B0D37}"/>
              </a:ext>
            </a:extLst>
          </p:cNvPr>
          <p:cNvPicPr>
            <a:picLocks noChangeAspect="1"/>
          </p:cNvPicPr>
          <p:nvPr/>
        </p:nvPicPr>
        <p:blipFill>
          <a:blip r:embed="rId4"/>
          <a:stretch>
            <a:fillRect/>
          </a:stretch>
        </p:blipFill>
        <p:spPr>
          <a:xfrm rot="20982990" flipH="1">
            <a:off x="6784415" y="2969948"/>
            <a:ext cx="3392638" cy="3952424"/>
          </a:xfrm>
          <a:prstGeom prst="rect">
            <a:avLst/>
          </a:prstGeom>
        </p:spPr>
      </p:pic>
      <p:pic>
        <p:nvPicPr>
          <p:cNvPr id="16" name="Picture 15">
            <a:extLst>
              <a:ext uri="{FF2B5EF4-FFF2-40B4-BE49-F238E27FC236}">
                <a16:creationId xmlns:a16="http://schemas.microsoft.com/office/drawing/2014/main" id="{68B369D2-0152-7A45-9702-51DACA1C71F3}"/>
              </a:ext>
            </a:extLst>
          </p:cNvPr>
          <p:cNvPicPr>
            <a:picLocks noChangeAspect="1"/>
          </p:cNvPicPr>
          <p:nvPr/>
        </p:nvPicPr>
        <p:blipFill>
          <a:blip r:embed="rId5"/>
          <a:stretch>
            <a:fillRect/>
          </a:stretch>
        </p:blipFill>
        <p:spPr>
          <a:xfrm>
            <a:off x="-440476" y="1974098"/>
            <a:ext cx="13054027" cy="4870450"/>
          </a:xfrm>
          <a:prstGeom prst="rect">
            <a:avLst/>
          </a:prstGeom>
        </p:spPr>
      </p:pic>
    </p:spTree>
    <p:extLst>
      <p:ext uri="{BB962C8B-B14F-4D97-AF65-F5344CB8AC3E}">
        <p14:creationId xmlns:p14="http://schemas.microsoft.com/office/powerpoint/2010/main" val="4046541634"/>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50000" fill="hold" nodeType="afterEffect">
                                  <p:stCondLst>
                                    <p:cond delay="0"/>
                                  </p:stCondLst>
                                  <p:childTnLst>
                                    <p:animMotion origin="layout" path="M -3.75E-6 -2.59259E-6 L -3.75E-6 0.25 " pathEditMode="relative" rAng="0" ptsTypes="AA">
                                      <p:cBhvr>
                                        <p:cTn id="6" dur="5000" spd="-100000" fill="hold"/>
                                        <p:tgtEl>
                                          <p:spTgt spid="13"/>
                                        </p:tgtEl>
                                        <p:attrNameLst>
                                          <p:attrName>ppt_x</p:attrName>
                                          <p:attrName>ppt_y</p:attrName>
                                        </p:attrNameLst>
                                      </p:cBhvr>
                                      <p:rCtr x="0" y="12500"/>
                                    </p:animMotion>
                                  </p:childTnLst>
                                </p:cTn>
                              </p:par>
                              <p:par>
                                <p:cTn id="7" presetID="42" presetClass="entr" presetSubtype="0" fill="hold" grpId="0" nodeType="withEffect">
                                  <p:stCondLst>
                                    <p:cond delay="1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3000"/>
                                        <p:tgtEl>
                                          <p:spTgt spid="14"/>
                                        </p:tgtEl>
                                      </p:cBhvr>
                                    </p:animEffect>
                                    <p:anim calcmode="lin" valueType="num">
                                      <p:cBhvr>
                                        <p:cTn id="10" dur="3000" fill="hold"/>
                                        <p:tgtEl>
                                          <p:spTgt spid="14"/>
                                        </p:tgtEl>
                                        <p:attrNameLst>
                                          <p:attrName>ppt_x</p:attrName>
                                        </p:attrNameLst>
                                      </p:cBhvr>
                                      <p:tavLst>
                                        <p:tav tm="0">
                                          <p:val>
                                            <p:strVal val="#ppt_x"/>
                                          </p:val>
                                        </p:tav>
                                        <p:tav tm="100000">
                                          <p:val>
                                            <p:strVal val="#ppt_x"/>
                                          </p:val>
                                        </p:tav>
                                      </p:tavLst>
                                    </p:anim>
                                    <p:anim calcmode="lin" valueType="num">
                                      <p:cBhvr>
                                        <p:cTn id="11" dur="3000" fill="hold"/>
                                        <p:tgtEl>
                                          <p:spTgt spid="14"/>
                                        </p:tgtEl>
                                        <p:attrNameLst>
                                          <p:attrName>ppt_y</p:attrName>
                                        </p:attrNameLst>
                                      </p:cBhvr>
                                      <p:tavLst>
                                        <p:tav tm="0">
                                          <p:val>
                                            <p:strVal val="#ppt_y+.1"/>
                                          </p:val>
                                        </p:tav>
                                        <p:tav tm="100000">
                                          <p:val>
                                            <p:strVal val="#ppt_y"/>
                                          </p:val>
                                        </p:tav>
                                      </p:tavLst>
                                    </p:anim>
                                  </p:childTnLst>
                                </p:cTn>
                              </p:par>
                              <p:par>
                                <p:cTn id="12" presetID="2" presetClass="entr" presetSubtype="2" decel="5000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3000" fill="hold"/>
                                        <p:tgtEl>
                                          <p:spTgt spid="4"/>
                                        </p:tgtEl>
                                        <p:attrNameLst>
                                          <p:attrName>ppt_x</p:attrName>
                                        </p:attrNameLst>
                                      </p:cBhvr>
                                      <p:tavLst>
                                        <p:tav tm="0">
                                          <p:val>
                                            <p:strVal val="1+#ppt_w/2"/>
                                          </p:val>
                                        </p:tav>
                                        <p:tav tm="100000">
                                          <p:val>
                                            <p:strVal val="#ppt_x"/>
                                          </p:val>
                                        </p:tav>
                                      </p:tavLst>
                                    </p:anim>
                                    <p:anim calcmode="lin" valueType="num">
                                      <p:cBhvr additive="base">
                                        <p:cTn id="15" dur="30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5000"/>
                            </p:stCondLst>
                            <p:childTnLst>
                              <p:par>
                                <p:cTn id="17" presetID="0" presetClass="path" presetSubtype="0" accel="50000" decel="50000" fill="hold" nodeType="afterEffect">
                                  <p:stCondLst>
                                    <p:cond delay="0"/>
                                  </p:stCondLst>
                                  <p:childTnLst>
                                    <p:animMotion origin="layout" path="M 1.70003E-16 3.7037E-6 L -0.12161 3.7037E-6 " pathEditMode="fixed" rAng="0" ptsTypes="AA">
                                      <p:cBhvr>
                                        <p:cTn id="18" dur="3000" fill="hold"/>
                                        <p:tgtEl>
                                          <p:spTgt spid="4"/>
                                        </p:tgtEl>
                                        <p:attrNameLst>
                                          <p:attrName>ppt_x</p:attrName>
                                          <p:attrName>ppt_y</p:attrName>
                                        </p:attrNameLst>
                                      </p:cBhvr>
                                      <p:rCtr x="-5052" y="0"/>
                                    </p:animMotion>
                                  </p:childTnLst>
                                </p:cTn>
                              </p:par>
                            </p:childTnLst>
                          </p:cTn>
                        </p:par>
                        <p:par>
                          <p:cTn id="19" fill="hold">
                            <p:stCondLst>
                              <p:cond delay="8000"/>
                            </p:stCondLst>
                            <p:childTnLst>
                              <p:par>
                                <p:cTn id="20" presetID="2" presetClass="entr" presetSubtype="8" decel="5000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3000" fill="hold"/>
                                        <p:tgtEl>
                                          <p:spTgt spid="16"/>
                                        </p:tgtEl>
                                        <p:attrNameLst>
                                          <p:attrName>ppt_x</p:attrName>
                                        </p:attrNameLst>
                                      </p:cBhvr>
                                      <p:tavLst>
                                        <p:tav tm="0">
                                          <p:val>
                                            <p:strVal val="0-#ppt_w/2"/>
                                          </p:val>
                                        </p:tav>
                                        <p:tav tm="100000">
                                          <p:val>
                                            <p:strVal val="#ppt_x"/>
                                          </p:val>
                                        </p:tav>
                                      </p:tavLst>
                                    </p:anim>
                                    <p:anim calcmode="lin" valueType="num">
                                      <p:cBhvr additive="base">
                                        <p:cTn id="23" dur="3000" fill="hold"/>
                                        <p:tgtEl>
                                          <p:spTgt spid="16"/>
                                        </p:tgtEl>
                                        <p:attrNameLst>
                                          <p:attrName>ppt_y</p:attrName>
                                        </p:attrNameLst>
                                      </p:cBhvr>
                                      <p:tavLst>
                                        <p:tav tm="0">
                                          <p:val>
                                            <p:strVal val="#ppt_y"/>
                                          </p:val>
                                        </p:tav>
                                        <p:tav tm="100000">
                                          <p:val>
                                            <p:strVal val="#ppt_y"/>
                                          </p:val>
                                        </p:tav>
                                      </p:tavLst>
                                    </p:anim>
                                  </p:childTnLst>
                                </p:cTn>
                              </p:par>
                              <p:par>
                                <p:cTn id="24" presetID="23" presetClass="entr" presetSubtype="288"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0" fill="hold"/>
                                        <p:tgtEl>
                                          <p:spTgt spid="16"/>
                                        </p:tgtEl>
                                        <p:attrNameLst>
                                          <p:attrName>ppt_w</p:attrName>
                                        </p:attrNameLst>
                                      </p:cBhvr>
                                      <p:tavLst>
                                        <p:tav tm="0">
                                          <p:val>
                                            <p:strVal val="4/3*#ppt_w"/>
                                          </p:val>
                                        </p:tav>
                                        <p:tav tm="100000">
                                          <p:val>
                                            <p:strVal val="#ppt_w"/>
                                          </p:val>
                                        </p:tav>
                                      </p:tavLst>
                                    </p:anim>
                                    <p:anim calcmode="lin" valueType="num">
                                      <p:cBhvr>
                                        <p:cTn id="27" dur="5000" fill="hold"/>
                                        <p:tgtEl>
                                          <p:spTgt spid="1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207D38-6BA7-B74D-A9FF-37A3931382E2}"/>
              </a:ext>
            </a:extLst>
          </p:cNvPr>
          <p:cNvGrpSpPr/>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783282E4-F0E1-5042-AC2B-81FC2EDE851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3FE5F29-F1CE-7C48-8579-586FD78BDA0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208C25-6BF9-CD49-8929-45A09C59A660}"/>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915075B-767D-734F-BB48-63E3417466E5}"/>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12D5DF4A-AAC9-AA4B-BBAB-B632B81AA37F}"/>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2551AB5F-1E8A-E74A-9467-F41D55830726}"/>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655C6A-99F9-C549-BB3F-AB384F83AFF0}"/>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AAC0B77-9B70-6C4A-A78F-FA716F46756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30ABB067-C6AC-664C-9AB7-C5BE8967E96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3D6441F-48FF-B449-9055-F9DEC2DCA235}"/>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0B52D66C-455E-D047-BD3A-AA6150D89CD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726228C-72CE-D54E-82AE-B8E49E63CC57}"/>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751A0F-3425-8D4A-822F-ECD7085CF793}"/>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815307FC-0196-7E46-A380-FC1F435C92A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CDE3443-2E85-6B42-93D3-FC00E47CE752}"/>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4E5F4946-B9C6-2943-816A-932EF9EE0631}"/>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CC6A8D3-1942-A149-BD09-0C199D0835FB}"/>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7519D63-DEB7-694B-AC73-B13C4A46A328}"/>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0116B5F-BE6F-7D43-9706-804F92F3BEA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sp>
        <p:nvSpPr>
          <p:cNvPr id="2" name="Rectangle 1">
            <a:extLst>
              <a:ext uri="{FF2B5EF4-FFF2-40B4-BE49-F238E27FC236}">
                <a16:creationId xmlns:a16="http://schemas.microsoft.com/office/drawing/2014/main" id="{1445F621-6E23-6342-9671-0024F1AF9B34}"/>
              </a:ext>
            </a:extLst>
          </p:cNvPr>
          <p:cNvSpPr/>
          <p:nvPr/>
        </p:nvSpPr>
        <p:spPr>
          <a:xfrm>
            <a:off x="1652186" y="538611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nvGrpSpPr>
          <p:cNvPr id="3" name="Group 2">
            <a:extLst>
              <a:ext uri="{FF2B5EF4-FFF2-40B4-BE49-F238E27FC236}">
                <a16:creationId xmlns:a16="http://schemas.microsoft.com/office/drawing/2014/main" id="{A84B8A70-FBCC-624A-825A-0C9FEC961D4E}"/>
              </a:ext>
            </a:extLst>
          </p:cNvPr>
          <p:cNvGrpSpPr/>
          <p:nvPr/>
        </p:nvGrpSpPr>
        <p:grpSpPr>
          <a:xfrm>
            <a:off x="1669292" y="569550"/>
            <a:ext cx="8845667" cy="4658730"/>
            <a:chOff x="1669294" y="1005686"/>
            <a:chExt cx="8845667" cy="4658730"/>
          </a:xfrm>
        </p:grpSpPr>
        <p:sp>
          <p:nvSpPr>
            <p:cNvPr id="4" name="Isosceles Triangle 39">
              <a:extLst>
                <a:ext uri="{FF2B5EF4-FFF2-40B4-BE49-F238E27FC236}">
                  <a16:creationId xmlns:a16="http://schemas.microsoft.com/office/drawing/2014/main" id="{3C5314CC-F55E-FB45-AA79-07F5B47BA9C6}"/>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0F2DFAA-67E1-6D41-B7DE-C73038799F60}"/>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6" name="Rectangle 5">
            <a:extLst>
              <a:ext uri="{FF2B5EF4-FFF2-40B4-BE49-F238E27FC236}">
                <a16:creationId xmlns:a16="http://schemas.microsoft.com/office/drawing/2014/main" id="{9CDE3095-898E-254C-9BE8-D77EEB6C852A}"/>
              </a:ext>
            </a:extLst>
          </p:cNvPr>
          <p:cNvSpPr/>
          <p:nvPr/>
        </p:nvSpPr>
        <p:spPr>
          <a:xfrm>
            <a:off x="2092411" y="981062"/>
            <a:ext cx="7704578" cy="2954655"/>
          </a:xfrm>
          <a:prstGeom prst="rect">
            <a:avLst/>
          </a:prstGeom>
        </p:spPr>
        <p:txBody>
          <a:bodyPr wrap="square">
            <a:spAutoFit/>
          </a:bodyPr>
          <a:lstStyle/>
          <a:p>
            <a:pPr marL="342900" indent="-342900">
              <a:spcAft>
                <a:spcPts val="1800"/>
              </a:spcAft>
              <a:buFont typeface="+mj-lt"/>
              <a:buAutoNum type="arabicPeriod"/>
            </a:pPr>
            <a:r>
              <a:rPr lang="nl-NL" b="1" dirty="0">
                <a:latin typeface="Arial" panose="020B0604020202020204" pitchFamily="34" charset="0"/>
              </a:rPr>
              <a:t>Mijn rolstoel is vaak te zwaar voor zachte ondergronden, </a:t>
            </a:r>
            <a:br>
              <a:rPr lang="nl-NL" b="1" dirty="0">
                <a:latin typeface="Arial" panose="020B0604020202020204" pitchFamily="34" charset="0"/>
              </a:rPr>
            </a:br>
            <a:r>
              <a:rPr lang="nl-NL" b="1" dirty="0">
                <a:latin typeface="Arial" panose="020B0604020202020204" pitchFamily="34" charset="0"/>
              </a:rPr>
              <a:t>en dat is vaak bij feesten</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Het geluid is vaak te hard en dan word ik duizelig</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Ik ga niet naar feesten omdat ik het moeilijk vind om sociale contacten aan te gaan</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Ik kan niet zo goed lopen, dat is lastig als het druk is</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Vaak zijn er geen aangepaste toiletten</a:t>
            </a:r>
            <a:endParaRPr lang="en-US" b="1" dirty="0">
              <a:latin typeface="Arial" panose="020B0604020202020204" pitchFamily="34" charset="0"/>
            </a:endParaRPr>
          </a:p>
        </p:txBody>
      </p:sp>
      <p:sp>
        <p:nvSpPr>
          <p:cNvPr id="8" name="Subtitle 2">
            <a:extLst>
              <a:ext uri="{FF2B5EF4-FFF2-40B4-BE49-F238E27FC236}">
                <a16:creationId xmlns:a16="http://schemas.microsoft.com/office/drawing/2014/main" id="{4F429513-03D9-A54C-BB3A-72329B5BE61F}"/>
              </a:ext>
            </a:extLst>
          </p:cNvPr>
          <p:cNvSpPr txBox="1">
            <a:spLocks/>
          </p:cNvSpPr>
          <p:nvPr/>
        </p:nvSpPr>
        <p:spPr>
          <a:xfrm>
            <a:off x="1848961" y="5662486"/>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Wat </a:t>
            </a:r>
            <a:r>
              <a:rPr lang="en-US" b="1" dirty="0" err="1">
                <a:solidFill>
                  <a:schemeClr val="bg1"/>
                </a:solidFill>
                <a:latin typeface="Arial" panose="020B0604020202020204" pitchFamily="34" charset="0"/>
              </a:rPr>
              <a:t>er</a:t>
            </a:r>
            <a:r>
              <a:rPr lang="en-US" b="1" dirty="0">
                <a:solidFill>
                  <a:schemeClr val="bg1"/>
                </a:solidFill>
                <a:latin typeface="Arial" panose="020B0604020202020204" pitchFamily="34" charset="0"/>
              </a:rPr>
              <a:t> </a:t>
            </a:r>
            <a:r>
              <a:rPr lang="en-US" b="1" dirty="0" err="1">
                <a:solidFill>
                  <a:schemeClr val="bg1"/>
                </a:solidFill>
                <a:latin typeface="Arial" panose="020B0604020202020204" pitchFamily="34" charset="0"/>
              </a:rPr>
              <a:t>speelt</a:t>
            </a:r>
            <a:r>
              <a:rPr lang="en-US" b="1" dirty="0">
                <a:solidFill>
                  <a:schemeClr val="bg1"/>
                </a:solidFill>
                <a:latin typeface="Arial" panose="020B0604020202020204" pitchFamily="34" charset="0"/>
              </a:rPr>
              <a:t>…</a:t>
            </a:r>
          </a:p>
        </p:txBody>
      </p:sp>
      <p:sp>
        <p:nvSpPr>
          <p:cNvPr id="10" name="Title 1">
            <a:extLst>
              <a:ext uri="{FF2B5EF4-FFF2-40B4-BE49-F238E27FC236}">
                <a16:creationId xmlns:a16="http://schemas.microsoft.com/office/drawing/2014/main" id="{AC2F6FE7-0BB2-634B-955E-D16F61B3E793}"/>
              </a:ext>
            </a:extLst>
          </p:cNvPr>
          <p:cNvSpPr txBox="1">
            <a:spLocks/>
          </p:cNvSpPr>
          <p:nvPr/>
        </p:nvSpPr>
        <p:spPr>
          <a:xfrm>
            <a:off x="1669292" y="5502714"/>
            <a:ext cx="8679915" cy="1748729"/>
          </a:xfrm>
          <a:prstGeom prst="rect">
            <a:avLst/>
          </a:prstGeom>
        </p:spPr>
        <p:txBody>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r"/>
            <a:r>
              <a:rPr lang="en-US" b="1" spc="0" dirty="0" err="1">
                <a:solidFill>
                  <a:schemeClr val="bg1"/>
                </a:solidFill>
                <a:latin typeface="Arial" panose="020B0604020202020204" pitchFamily="34" charset="0"/>
              </a:rPr>
              <a:t>feest</a:t>
            </a:r>
            <a:r>
              <a:rPr lang="en-US" b="1" spc="0" dirty="0">
                <a:solidFill>
                  <a:schemeClr val="bg1"/>
                </a:solidFill>
                <a:latin typeface="Arial" panose="020B0604020202020204" pitchFamily="34" charset="0"/>
              </a:rPr>
              <a:t> in de </a:t>
            </a:r>
            <a:r>
              <a:rPr lang="en-US" b="1" spc="0" dirty="0" err="1">
                <a:solidFill>
                  <a:schemeClr val="bg1"/>
                </a:solidFill>
                <a:latin typeface="Arial" panose="020B0604020202020204" pitchFamily="34" charset="0"/>
              </a:rPr>
              <a:t>stad</a:t>
            </a:r>
            <a:endParaRPr lang="en-US" b="1" spc="0" dirty="0">
              <a:solidFill>
                <a:schemeClr val="bg1"/>
              </a:solidFill>
              <a:latin typeface="Arial" panose="020B0604020202020204" pitchFamily="34" charset="0"/>
            </a:endParaRPr>
          </a:p>
        </p:txBody>
      </p:sp>
    </p:spTree>
    <p:extLst>
      <p:ext uri="{BB962C8B-B14F-4D97-AF65-F5344CB8AC3E}">
        <p14:creationId xmlns:p14="http://schemas.microsoft.com/office/powerpoint/2010/main" val="628591757"/>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1500"/>
                            </p:stCondLst>
                            <p:childTnLst>
                              <p:par>
                                <p:cTn id="12" presetID="10" presetClass="entr" presetSubtype="0" fill="hold" grpId="0" nodeType="afterEffect">
                                  <p:stCondLst>
                                    <p:cond delay="100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3000"/>
                            </p:stCondLst>
                            <p:childTnLst>
                              <p:par>
                                <p:cTn id="16" presetID="10" presetClass="entr" presetSubtype="0" fill="hold" grpId="0" nodeType="afterEffect">
                                  <p:stCondLst>
                                    <p:cond delay="10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par>
                          <p:cTn id="19" fill="hold">
                            <p:stCondLst>
                              <p:cond delay="4500"/>
                            </p:stCondLst>
                            <p:childTnLst>
                              <p:par>
                                <p:cTn id="20" presetID="10" presetClass="entr" presetSubtype="0" fill="hold" grpId="0" nodeType="afterEffect">
                                  <p:stCondLst>
                                    <p:cond delay="100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par>
                          <p:cTn id="23" fill="hold">
                            <p:stCondLst>
                              <p:cond delay="6000"/>
                            </p:stCondLst>
                            <p:childTnLst>
                              <p:par>
                                <p:cTn id="24" presetID="10" presetClass="entr" presetSubtype="0" fill="hold" grpId="0" nodeType="afterEffect">
                                  <p:stCondLst>
                                    <p:cond delay="100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par>
                          <p:cTn id="27" fill="hold">
                            <p:stCondLst>
                              <p:cond delay="7500"/>
                            </p:stCondLst>
                            <p:childTnLst>
                              <p:par>
                                <p:cTn id="28" presetID="10" presetClass="entr" presetSubtype="0" fill="hold" grpId="0" nodeType="afterEffect">
                                  <p:stCondLst>
                                    <p:cond delay="100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childTnLst>
                          </p:cTn>
                        </p:par>
                        <p:par>
                          <p:cTn id="31" fill="hold">
                            <p:stCondLst>
                              <p:cond delay="9000"/>
                            </p:stCondLst>
                            <p:childTnLst>
                              <p:par>
                                <p:cTn id="32" presetID="10" presetClass="exit" presetSubtype="0" fill="hold" nodeType="afterEffect">
                                  <p:stCondLst>
                                    <p:cond delay="4000"/>
                                  </p:stCondLst>
                                  <p:childTnLst>
                                    <p:animEffect transition="out" filter="fade">
                                      <p:cBhvr>
                                        <p:cTn id="33" dur="1000"/>
                                        <p:tgtEl>
                                          <p:spTgt spid="3"/>
                                        </p:tgtEl>
                                      </p:cBhvr>
                                    </p:animEffect>
                                    <p:set>
                                      <p:cBhvr>
                                        <p:cTn id="34" dur="1" fill="hold">
                                          <p:stCondLst>
                                            <p:cond delay="999"/>
                                          </p:stCondLst>
                                        </p:cTn>
                                        <p:tgtEl>
                                          <p:spTgt spid="3"/>
                                        </p:tgtEl>
                                        <p:attrNameLst>
                                          <p:attrName>style.visibility</p:attrName>
                                        </p:attrNameLst>
                                      </p:cBhvr>
                                      <p:to>
                                        <p:strVal val="hidden"/>
                                      </p:to>
                                    </p:set>
                                  </p:childTnLst>
                                </p:cTn>
                              </p:par>
                              <p:par>
                                <p:cTn id="35" presetID="10" presetClass="exit" presetSubtype="0" fill="hold" grpId="1" nodeType="withEffect">
                                  <p:stCondLst>
                                    <p:cond delay="3500"/>
                                  </p:stCondLst>
                                  <p:childTnLst>
                                    <p:animEffect transition="out" filter="fade">
                                      <p:cBhvr>
                                        <p:cTn id="36" dur="1000"/>
                                        <p:tgtEl>
                                          <p:spTgt spid="6">
                                            <p:txEl>
                                              <p:pRg st="0" end="0"/>
                                            </p:txEl>
                                          </p:spTgt>
                                        </p:tgtEl>
                                      </p:cBhvr>
                                    </p:animEffect>
                                    <p:set>
                                      <p:cBhvr>
                                        <p:cTn id="37" dur="1" fill="hold">
                                          <p:stCondLst>
                                            <p:cond delay="999"/>
                                          </p:stCondLst>
                                        </p:cTn>
                                        <p:tgtEl>
                                          <p:spTgt spid="6">
                                            <p:txEl>
                                              <p:pRg st="0" end="0"/>
                                            </p:txEl>
                                          </p:spTgt>
                                        </p:tgtEl>
                                        <p:attrNameLst>
                                          <p:attrName>style.visibility</p:attrName>
                                        </p:attrNameLst>
                                      </p:cBhvr>
                                      <p:to>
                                        <p:strVal val="hidden"/>
                                      </p:to>
                                    </p:set>
                                  </p:childTnLst>
                                </p:cTn>
                              </p:par>
                              <p:par>
                                <p:cTn id="38" presetID="10" presetClass="exit" presetSubtype="0" fill="hold" grpId="1" nodeType="withEffect">
                                  <p:stCondLst>
                                    <p:cond delay="3500"/>
                                  </p:stCondLst>
                                  <p:childTnLst>
                                    <p:animEffect transition="out" filter="fade">
                                      <p:cBhvr>
                                        <p:cTn id="39" dur="1000"/>
                                        <p:tgtEl>
                                          <p:spTgt spid="6">
                                            <p:txEl>
                                              <p:pRg st="1" end="1"/>
                                            </p:txEl>
                                          </p:spTgt>
                                        </p:tgtEl>
                                      </p:cBhvr>
                                    </p:animEffect>
                                    <p:set>
                                      <p:cBhvr>
                                        <p:cTn id="40" dur="1" fill="hold">
                                          <p:stCondLst>
                                            <p:cond delay="999"/>
                                          </p:stCondLst>
                                        </p:cTn>
                                        <p:tgtEl>
                                          <p:spTgt spid="6">
                                            <p:txEl>
                                              <p:pRg st="1" end="1"/>
                                            </p:txEl>
                                          </p:spTgt>
                                        </p:tgtEl>
                                        <p:attrNameLst>
                                          <p:attrName>style.visibility</p:attrName>
                                        </p:attrNameLst>
                                      </p:cBhvr>
                                      <p:to>
                                        <p:strVal val="hidden"/>
                                      </p:to>
                                    </p:set>
                                  </p:childTnLst>
                                </p:cTn>
                              </p:par>
                              <p:par>
                                <p:cTn id="41" presetID="10" presetClass="exit" presetSubtype="0" fill="hold" grpId="1" nodeType="withEffect">
                                  <p:stCondLst>
                                    <p:cond delay="3500"/>
                                  </p:stCondLst>
                                  <p:childTnLst>
                                    <p:animEffect transition="out" filter="fade">
                                      <p:cBhvr>
                                        <p:cTn id="42" dur="1000"/>
                                        <p:tgtEl>
                                          <p:spTgt spid="6">
                                            <p:txEl>
                                              <p:pRg st="2" end="2"/>
                                            </p:txEl>
                                          </p:spTgt>
                                        </p:tgtEl>
                                      </p:cBhvr>
                                    </p:animEffect>
                                    <p:set>
                                      <p:cBhvr>
                                        <p:cTn id="43" dur="1" fill="hold">
                                          <p:stCondLst>
                                            <p:cond delay="999"/>
                                          </p:stCondLst>
                                        </p:cTn>
                                        <p:tgtEl>
                                          <p:spTgt spid="6">
                                            <p:txEl>
                                              <p:pRg st="2" end="2"/>
                                            </p:txEl>
                                          </p:spTgt>
                                        </p:tgtEl>
                                        <p:attrNameLst>
                                          <p:attrName>style.visibility</p:attrName>
                                        </p:attrNameLst>
                                      </p:cBhvr>
                                      <p:to>
                                        <p:strVal val="hidden"/>
                                      </p:to>
                                    </p:set>
                                  </p:childTnLst>
                                </p:cTn>
                              </p:par>
                              <p:par>
                                <p:cTn id="44" presetID="10" presetClass="exit" presetSubtype="0" fill="hold" grpId="1" nodeType="withEffect">
                                  <p:stCondLst>
                                    <p:cond delay="3500"/>
                                  </p:stCondLst>
                                  <p:childTnLst>
                                    <p:animEffect transition="out" filter="fade">
                                      <p:cBhvr>
                                        <p:cTn id="45" dur="1000"/>
                                        <p:tgtEl>
                                          <p:spTgt spid="6">
                                            <p:txEl>
                                              <p:pRg st="3" end="3"/>
                                            </p:txEl>
                                          </p:spTgt>
                                        </p:tgtEl>
                                      </p:cBhvr>
                                    </p:animEffect>
                                    <p:set>
                                      <p:cBhvr>
                                        <p:cTn id="46" dur="1" fill="hold">
                                          <p:stCondLst>
                                            <p:cond delay="999"/>
                                          </p:stCondLst>
                                        </p:cTn>
                                        <p:tgtEl>
                                          <p:spTgt spid="6">
                                            <p:txEl>
                                              <p:pRg st="3" end="3"/>
                                            </p:txEl>
                                          </p:spTgt>
                                        </p:tgtEl>
                                        <p:attrNameLst>
                                          <p:attrName>style.visibility</p:attrName>
                                        </p:attrNameLst>
                                      </p:cBhvr>
                                      <p:to>
                                        <p:strVal val="hidden"/>
                                      </p:to>
                                    </p:set>
                                  </p:childTnLst>
                                </p:cTn>
                              </p:par>
                              <p:par>
                                <p:cTn id="47" presetID="10" presetClass="exit" presetSubtype="0" fill="hold" grpId="1" nodeType="withEffect">
                                  <p:stCondLst>
                                    <p:cond delay="3500"/>
                                  </p:stCondLst>
                                  <p:childTnLst>
                                    <p:animEffect transition="out" filter="fade">
                                      <p:cBhvr>
                                        <p:cTn id="48" dur="1000"/>
                                        <p:tgtEl>
                                          <p:spTgt spid="6">
                                            <p:txEl>
                                              <p:pRg st="4" end="4"/>
                                            </p:txEl>
                                          </p:spTgt>
                                        </p:tgtEl>
                                      </p:cBhvr>
                                    </p:animEffect>
                                    <p:set>
                                      <p:cBhvr>
                                        <p:cTn id="49" dur="1" fill="hold">
                                          <p:stCondLst>
                                            <p:cond delay="999"/>
                                          </p:stCondLst>
                                        </p:cTn>
                                        <p:tgtEl>
                                          <p:spTgt spid="6">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uiExpand="1" build="p"/>
      <p:bldP spid="6" grpId="1"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2D5135E-EC16-7641-8924-41DFFAE58FFD}"/>
              </a:ext>
            </a:extLst>
          </p:cNvPr>
          <p:cNvGrpSpPr/>
          <p:nvPr/>
        </p:nvGrpSpPr>
        <p:grpSpPr>
          <a:xfrm>
            <a:off x="-329674" y="-59376"/>
            <a:ext cx="12515851" cy="6923798"/>
            <a:chOff x="-329674" y="-51881"/>
            <a:chExt cx="12515851" cy="6923798"/>
          </a:xfrm>
        </p:grpSpPr>
        <p:sp>
          <p:nvSpPr>
            <p:cNvPr id="5" name="Freeform 5">
              <a:extLst>
                <a:ext uri="{FF2B5EF4-FFF2-40B4-BE49-F238E27FC236}">
                  <a16:creationId xmlns:a16="http://schemas.microsoft.com/office/drawing/2014/main" id="{84A30BC0-F655-434E-B39E-4E2BA022308E}"/>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6" name="Freeform 6">
              <a:extLst>
                <a:ext uri="{FF2B5EF4-FFF2-40B4-BE49-F238E27FC236}">
                  <a16:creationId xmlns:a16="http://schemas.microsoft.com/office/drawing/2014/main" id="{DE17CE44-1124-314D-8116-127893BDAC54}"/>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7" name="Freeform 7">
              <a:extLst>
                <a:ext uri="{FF2B5EF4-FFF2-40B4-BE49-F238E27FC236}">
                  <a16:creationId xmlns:a16="http://schemas.microsoft.com/office/drawing/2014/main" id="{509E556F-E54B-684A-97F6-A90EE557A6AA}"/>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 name="Freeform 8">
              <a:extLst>
                <a:ext uri="{FF2B5EF4-FFF2-40B4-BE49-F238E27FC236}">
                  <a16:creationId xmlns:a16="http://schemas.microsoft.com/office/drawing/2014/main" id="{BD276FB7-C653-B642-8EB7-45BF1184EF47}"/>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 name="Freeform 9">
              <a:extLst>
                <a:ext uri="{FF2B5EF4-FFF2-40B4-BE49-F238E27FC236}">
                  <a16:creationId xmlns:a16="http://schemas.microsoft.com/office/drawing/2014/main" id="{06E25286-B0D0-AC41-A1F2-54A1C4AFFB23}"/>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 name="Freeform 10">
              <a:extLst>
                <a:ext uri="{FF2B5EF4-FFF2-40B4-BE49-F238E27FC236}">
                  <a16:creationId xmlns:a16="http://schemas.microsoft.com/office/drawing/2014/main" id="{38D77782-F9BD-444B-AA05-212F05EFACF4}"/>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1" name="Freeform 11">
              <a:extLst>
                <a:ext uri="{FF2B5EF4-FFF2-40B4-BE49-F238E27FC236}">
                  <a16:creationId xmlns:a16="http://schemas.microsoft.com/office/drawing/2014/main" id="{42146E26-7ADB-B240-9984-085F6042BE05}"/>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2" name="Freeform 12">
              <a:extLst>
                <a:ext uri="{FF2B5EF4-FFF2-40B4-BE49-F238E27FC236}">
                  <a16:creationId xmlns:a16="http://schemas.microsoft.com/office/drawing/2014/main" id="{DB5C55D7-56F2-D349-BAA7-EF7C9DAAB4DF}"/>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13">
              <a:extLst>
                <a:ext uri="{FF2B5EF4-FFF2-40B4-BE49-F238E27FC236}">
                  <a16:creationId xmlns:a16="http://schemas.microsoft.com/office/drawing/2014/main" id="{07907A29-8DF1-8E43-A0F9-8B31B99EB05E}"/>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4" name="Freeform 14">
              <a:extLst>
                <a:ext uri="{FF2B5EF4-FFF2-40B4-BE49-F238E27FC236}">
                  <a16:creationId xmlns:a16="http://schemas.microsoft.com/office/drawing/2014/main" id="{FC8BF8FC-444C-DE45-94F4-87836DBFAE0A}"/>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15">
              <a:extLst>
                <a:ext uri="{FF2B5EF4-FFF2-40B4-BE49-F238E27FC236}">
                  <a16:creationId xmlns:a16="http://schemas.microsoft.com/office/drawing/2014/main" id="{3703298A-D884-D242-A13E-5EB4501A101A}"/>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16" name="Freeform 16">
              <a:extLst>
                <a:ext uri="{FF2B5EF4-FFF2-40B4-BE49-F238E27FC236}">
                  <a16:creationId xmlns:a16="http://schemas.microsoft.com/office/drawing/2014/main" id="{95BC9243-AB24-214E-B6B4-560F8954D843}"/>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17" name="Freeform 17">
              <a:extLst>
                <a:ext uri="{FF2B5EF4-FFF2-40B4-BE49-F238E27FC236}">
                  <a16:creationId xmlns:a16="http://schemas.microsoft.com/office/drawing/2014/main" id="{B537D762-AE13-E541-B373-C225A124BFEB}"/>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8">
              <a:extLst>
                <a:ext uri="{FF2B5EF4-FFF2-40B4-BE49-F238E27FC236}">
                  <a16:creationId xmlns:a16="http://schemas.microsoft.com/office/drawing/2014/main" id="{9AAA3C77-2C05-0F4F-A9B7-F63553FCA8B3}"/>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9">
              <a:extLst>
                <a:ext uri="{FF2B5EF4-FFF2-40B4-BE49-F238E27FC236}">
                  <a16:creationId xmlns:a16="http://schemas.microsoft.com/office/drawing/2014/main" id="{75A8CBFB-101F-6544-B9F9-BD9F0AF96C51}"/>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20">
              <a:extLst>
                <a:ext uri="{FF2B5EF4-FFF2-40B4-BE49-F238E27FC236}">
                  <a16:creationId xmlns:a16="http://schemas.microsoft.com/office/drawing/2014/main" id="{F19C06D2-DCA6-DD4C-992B-EE28393406BF}"/>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1" name="Freeform 21">
              <a:extLst>
                <a:ext uri="{FF2B5EF4-FFF2-40B4-BE49-F238E27FC236}">
                  <a16:creationId xmlns:a16="http://schemas.microsoft.com/office/drawing/2014/main" id="{4DAB6582-E6C6-BE45-9D31-A4B4455EB920}"/>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2" name="Freeform 22">
              <a:extLst>
                <a:ext uri="{FF2B5EF4-FFF2-40B4-BE49-F238E27FC236}">
                  <a16:creationId xmlns:a16="http://schemas.microsoft.com/office/drawing/2014/main" id="{9014E7AF-8384-D149-9ACB-E0CB7EC8772B}"/>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3" name="Freeform 23">
              <a:extLst>
                <a:ext uri="{FF2B5EF4-FFF2-40B4-BE49-F238E27FC236}">
                  <a16:creationId xmlns:a16="http://schemas.microsoft.com/office/drawing/2014/main" id="{AFA9D56F-5147-9C40-A6CF-AF3A654B97AF}"/>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sp>
        <p:nvSpPr>
          <p:cNvPr id="25" name="TextBox 24">
            <a:extLst>
              <a:ext uri="{FF2B5EF4-FFF2-40B4-BE49-F238E27FC236}">
                <a16:creationId xmlns:a16="http://schemas.microsoft.com/office/drawing/2014/main" id="{43DC89E8-E077-7E47-8581-C72C7079AE13}"/>
              </a:ext>
            </a:extLst>
          </p:cNvPr>
          <p:cNvSpPr txBox="1"/>
          <p:nvPr/>
        </p:nvSpPr>
        <p:spPr>
          <a:xfrm>
            <a:off x="1491189" y="3171861"/>
            <a:ext cx="9296400" cy="3139321"/>
          </a:xfrm>
          <a:prstGeom prst="rect">
            <a:avLst/>
          </a:prstGeom>
          <a:noFill/>
        </p:spPr>
        <p:txBody>
          <a:bodyPr wrap="square" rtlCol="0">
            <a:spAutoFit/>
          </a:bodyPr>
          <a:lstStyle/>
          <a:p>
            <a:pPr algn="ctr"/>
            <a:r>
              <a:rPr lang="nl-NL" b="1" dirty="0">
                <a:latin typeface="Arial" panose="020B0604020202020204" pitchFamily="34" charset="0"/>
                <a:cs typeface="Arial" panose="020B0604020202020204" pitchFamily="34" charset="0"/>
              </a:rPr>
              <a:t>Waar lopen de inwoners van Maastricht tegen aan? </a:t>
            </a:r>
          </a:p>
          <a:p>
            <a:pPr algn="ctr"/>
            <a:r>
              <a:rPr lang="nl-NL" b="1" dirty="0">
                <a:latin typeface="Arial" panose="020B0604020202020204" pitchFamily="34" charset="0"/>
                <a:cs typeface="Arial" panose="020B0604020202020204" pitchFamily="34" charset="0"/>
              </a:rPr>
              <a:t>Wij hebben het ze gevraagd. </a:t>
            </a:r>
            <a:br>
              <a:rPr lang="nl-NL" b="1" dirty="0">
                <a:latin typeface="Arial" panose="020B0604020202020204" pitchFamily="34" charset="0"/>
                <a:cs typeface="Arial" panose="020B0604020202020204" pitchFamily="34" charset="0"/>
              </a:rPr>
            </a:br>
            <a:endParaRPr lang="nl-NL" b="1" dirty="0">
              <a:latin typeface="Arial" panose="020B0604020202020204" pitchFamily="34" charset="0"/>
              <a:cs typeface="Arial" panose="020B0604020202020204" pitchFamily="34" charset="0"/>
            </a:endParaRPr>
          </a:p>
          <a:p>
            <a:pPr algn="ctr"/>
            <a:r>
              <a:rPr lang="nl-NL" b="1" dirty="0">
                <a:latin typeface="Arial" panose="020B0604020202020204" pitchFamily="34" charset="0"/>
                <a:cs typeface="Arial" panose="020B0604020202020204" pitchFamily="34" charset="0"/>
              </a:rPr>
              <a:t>Wij, wij zijn inwoners van Maastricht. </a:t>
            </a:r>
            <a:br>
              <a:rPr lang="nl-NL" b="1" dirty="0">
                <a:latin typeface="Arial" panose="020B0604020202020204" pitchFamily="34" charset="0"/>
                <a:cs typeface="Arial" panose="020B0604020202020204" pitchFamily="34" charset="0"/>
              </a:rPr>
            </a:br>
            <a:r>
              <a:rPr lang="nl-NL" b="1" dirty="0">
                <a:latin typeface="Arial" panose="020B0604020202020204" pitchFamily="34" charset="0"/>
                <a:cs typeface="Arial" panose="020B0604020202020204" pitchFamily="34" charset="0"/>
              </a:rPr>
              <a:t>Wij zijn soms slecht ter been of begrijpen de dingen niet altijd die ons </a:t>
            </a:r>
            <a:br>
              <a:rPr lang="nl-NL" b="1" dirty="0">
                <a:latin typeface="Arial" panose="020B0604020202020204" pitchFamily="34" charset="0"/>
                <a:cs typeface="Arial" panose="020B0604020202020204" pitchFamily="34" charset="0"/>
              </a:rPr>
            </a:br>
            <a:r>
              <a:rPr lang="nl-NL" b="1" dirty="0">
                <a:latin typeface="Arial" panose="020B0604020202020204" pitchFamily="34" charset="0"/>
                <a:cs typeface="Arial" panose="020B0604020202020204" pitchFamily="34" charset="0"/>
              </a:rPr>
              <a:t>worden verteld. Sommige van ons zitten in een rolstoel, sommigen hebben </a:t>
            </a:r>
            <a:br>
              <a:rPr lang="nl-NL" b="1" dirty="0">
                <a:latin typeface="Arial" panose="020B0604020202020204" pitchFamily="34" charset="0"/>
                <a:cs typeface="Arial" panose="020B0604020202020204" pitchFamily="34" charset="0"/>
              </a:rPr>
            </a:br>
            <a:r>
              <a:rPr lang="nl-NL" b="1" dirty="0">
                <a:latin typeface="Arial" panose="020B0604020202020204" pitchFamily="34" charset="0"/>
                <a:cs typeface="Arial" panose="020B0604020202020204" pitchFamily="34" charset="0"/>
              </a:rPr>
              <a:t>een niet-zichtbare aandoening, sommigen hebben een andere huidskleur, </a:t>
            </a:r>
            <a:br>
              <a:rPr lang="nl-NL" b="1" dirty="0">
                <a:latin typeface="Arial" panose="020B0604020202020204" pitchFamily="34" charset="0"/>
                <a:cs typeface="Arial" panose="020B0604020202020204" pitchFamily="34" charset="0"/>
              </a:rPr>
            </a:br>
            <a:r>
              <a:rPr lang="nl-NL" b="1" dirty="0">
                <a:latin typeface="Arial" panose="020B0604020202020204" pitchFamily="34" charset="0"/>
                <a:cs typeface="Arial" panose="020B0604020202020204" pitchFamily="34" charset="0"/>
              </a:rPr>
              <a:t>zijn heel oud, of juist heel jong. </a:t>
            </a:r>
            <a:endParaRPr lang="en-US" b="1" dirty="0">
              <a:latin typeface="Arial" panose="020B0604020202020204" pitchFamily="34" charset="0"/>
              <a:cs typeface="Arial" panose="020B0604020202020204" pitchFamily="34" charset="0"/>
            </a:endParaRPr>
          </a:p>
          <a:p>
            <a:pPr algn="ctr"/>
            <a:r>
              <a:rPr lang="nl-NL" b="1"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algn="ctr"/>
            <a:r>
              <a:rPr lang="nl-NL" b="1" dirty="0">
                <a:latin typeface="Arial" panose="020B0604020202020204" pitchFamily="34" charset="0"/>
                <a:cs typeface="Arial" panose="020B0604020202020204" pitchFamily="34" charset="0"/>
              </a:rPr>
              <a:t>Allemaal samen zijn we de Lokale Coalitie voor Inclusie. </a:t>
            </a:r>
            <a:br>
              <a:rPr lang="nl-NL"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BA97019-9C8C-F246-8571-D26D7189E42D}"/>
              </a:ext>
            </a:extLst>
          </p:cNvPr>
          <p:cNvSpPr txBox="1"/>
          <p:nvPr/>
        </p:nvSpPr>
        <p:spPr>
          <a:xfrm>
            <a:off x="896670" y="951956"/>
            <a:ext cx="10485438" cy="1600438"/>
          </a:xfrm>
          <a:prstGeom prst="rect">
            <a:avLst/>
          </a:prstGeom>
          <a:noFill/>
        </p:spPr>
        <p:txBody>
          <a:bodyPr wrap="square" rtlCol="0">
            <a:spAutoFit/>
          </a:bodyPr>
          <a:lstStyle/>
          <a:p>
            <a:pPr algn="ctr"/>
            <a:r>
              <a:rPr lang="nl-NL" sz="4000" b="1" spc="-150" dirty="0">
                <a:latin typeface="Arial Black" panose="020B0604020202020204" pitchFamily="34" charset="0"/>
                <a:cs typeface="Arial Black" panose="020B0604020202020204" pitchFamily="34" charset="0"/>
              </a:rPr>
              <a:t>Wat speelt en hoe kan het beter </a:t>
            </a:r>
          </a:p>
          <a:p>
            <a:pPr algn="ctr"/>
            <a:r>
              <a:rPr lang="nl-NL" sz="4000" b="1" dirty="0">
                <a:solidFill>
                  <a:schemeClr val="accent1">
                    <a:lumMod val="75000"/>
                  </a:schemeClr>
                </a:solidFill>
                <a:latin typeface="Arial Black" panose="020B0604020202020204" pitchFamily="34" charset="0"/>
                <a:cs typeface="Arial Black" panose="020B0604020202020204" pitchFamily="34" charset="0"/>
              </a:rPr>
              <a:t>met de toegankelijkheid in onze stad</a:t>
            </a:r>
            <a:endParaRPr lang="en-US" sz="4000" b="1" dirty="0">
              <a:solidFill>
                <a:schemeClr val="accent1">
                  <a:lumMod val="75000"/>
                </a:schemeClr>
              </a:solidFill>
              <a:latin typeface="Arial Black" panose="020B0604020202020204" pitchFamily="34" charset="0"/>
              <a:cs typeface="Arial Black" panose="020B0604020202020204" pitchFamily="34" charset="0"/>
            </a:endParaRPr>
          </a:p>
          <a:p>
            <a:endParaRPr lang="en-US" b="1" dirty="0">
              <a:solidFill>
                <a:schemeClr val="accent1">
                  <a:lumMod val="75000"/>
                </a:schemeClr>
              </a:solidFill>
              <a:latin typeface="Arial" panose="020B0604020202020204" pitchFamily="34" charset="0"/>
            </a:endParaRPr>
          </a:p>
        </p:txBody>
      </p:sp>
    </p:spTree>
    <p:extLst>
      <p:ext uri="{BB962C8B-B14F-4D97-AF65-F5344CB8AC3E}">
        <p14:creationId xmlns:p14="http://schemas.microsoft.com/office/powerpoint/2010/main" val="3116162704"/>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8000"/>
                                        <p:tgtEl>
                                          <p:spTgt spid="4"/>
                                        </p:tgtEl>
                                      </p:cBhvr>
                                    </p:animEffect>
                                    <p:set>
                                      <p:cBhvr>
                                        <p:cTn id="7" dur="1" fill="hold">
                                          <p:stCondLst>
                                            <p:cond delay="7999"/>
                                          </p:stCondLst>
                                        </p:cTn>
                                        <p:tgtEl>
                                          <p:spTgt spid="4"/>
                                        </p:tgtEl>
                                        <p:attrNameLst>
                                          <p:attrName>style.visibility</p:attrName>
                                        </p:attrNameLst>
                                      </p:cBhvr>
                                      <p:to>
                                        <p:strVal val="hidden"/>
                                      </p:to>
                                    </p:set>
                                  </p:childTnLst>
                                </p:cTn>
                              </p:par>
                              <p:par>
                                <p:cTn id="8" presetID="10" presetClass="entr" presetSubtype="0" fill="hold" grpId="0" nodeType="withEffect">
                                  <p:stCondLst>
                                    <p:cond delay="50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1000"/>
                                        <p:tgtEl>
                                          <p:spTgt spid="26">
                                            <p:txEl>
                                              <p:pRg st="0" end="0"/>
                                            </p:txEl>
                                          </p:spTgt>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26">
                                            <p:txEl>
                                              <p:pRg st="1" end="1"/>
                                            </p:txEl>
                                          </p:spTgt>
                                        </p:tgtEl>
                                        <p:attrNameLst>
                                          <p:attrName>style.visibility</p:attrName>
                                        </p:attrNameLst>
                                      </p:cBhvr>
                                      <p:to>
                                        <p:strVal val="visible"/>
                                      </p:to>
                                    </p:set>
                                    <p:animEffect transition="in" filter="fade">
                                      <p:cBhvr>
                                        <p:cTn id="13" dur="1000"/>
                                        <p:tgtEl>
                                          <p:spTgt spid="26">
                                            <p:txEl>
                                              <p:pRg st="1" end="1"/>
                                            </p:txEl>
                                          </p:spTgt>
                                        </p:tgtEl>
                                      </p:cBhvr>
                                    </p:animEffect>
                                  </p:childTnLst>
                                </p:cTn>
                              </p:par>
                              <p:par>
                                <p:cTn id="14" presetID="10" presetClass="entr" presetSubtype="0" fill="hold" nodeType="withEffect">
                                  <p:stCondLst>
                                    <p:cond delay="2500"/>
                                  </p:stCondLst>
                                  <p:childTnLst>
                                    <p:set>
                                      <p:cBhvr>
                                        <p:cTn id="15" dur="1" fill="hold">
                                          <p:stCondLst>
                                            <p:cond delay="0"/>
                                          </p:stCondLst>
                                        </p:cTn>
                                        <p:tgtEl>
                                          <p:spTgt spid="25">
                                            <p:txEl>
                                              <p:pRg st="0" end="0"/>
                                            </p:txEl>
                                          </p:spTgt>
                                        </p:tgtEl>
                                        <p:attrNameLst>
                                          <p:attrName>style.visibility</p:attrName>
                                        </p:attrNameLst>
                                      </p:cBhvr>
                                      <p:to>
                                        <p:strVal val="visible"/>
                                      </p:to>
                                    </p:set>
                                    <p:animEffect transition="in" filter="fade">
                                      <p:cBhvr>
                                        <p:cTn id="16" dur="500"/>
                                        <p:tgtEl>
                                          <p:spTgt spid="25">
                                            <p:txEl>
                                              <p:pRg st="0" end="0"/>
                                            </p:txEl>
                                          </p:spTgt>
                                        </p:tgtEl>
                                      </p:cBhvr>
                                    </p:animEffect>
                                  </p:childTnLst>
                                </p:cTn>
                              </p:par>
                              <p:par>
                                <p:cTn id="17" presetID="10" presetClass="entr" presetSubtype="0" fill="hold" nodeType="withEffect">
                                  <p:stCondLst>
                                    <p:cond delay="350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fade">
                                      <p:cBhvr>
                                        <p:cTn id="19" dur="500"/>
                                        <p:tgtEl>
                                          <p:spTgt spid="25">
                                            <p:txEl>
                                              <p:pRg st="1" end="1"/>
                                            </p:txEl>
                                          </p:spTgt>
                                        </p:tgtEl>
                                      </p:cBhvr>
                                    </p:animEffect>
                                  </p:childTnLst>
                                </p:cTn>
                              </p:par>
                              <p:par>
                                <p:cTn id="20" presetID="10" presetClass="entr" presetSubtype="0" fill="hold" nodeType="withEffect">
                                  <p:stCondLst>
                                    <p:cond delay="4500"/>
                                  </p:stCondLst>
                                  <p:childTnLst>
                                    <p:set>
                                      <p:cBhvr>
                                        <p:cTn id="21" dur="1" fill="hold">
                                          <p:stCondLst>
                                            <p:cond delay="0"/>
                                          </p:stCondLst>
                                        </p:cTn>
                                        <p:tgtEl>
                                          <p:spTgt spid="25">
                                            <p:txEl>
                                              <p:pRg st="2" end="2"/>
                                            </p:txEl>
                                          </p:spTgt>
                                        </p:tgtEl>
                                        <p:attrNameLst>
                                          <p:attrName>style.visibility</p:attrName>
                                        </p:attrNameLst>
                                      </p:cBhvr>
                                      <p:to>
                                        <p:strVal val="visible"/>
                                      </p:to>
                                    </p:set>
                                    <p:animEffect transition="in" filter="fade">
                                      <p:cBhvr>
                                        <p:cTn id="22" dur="500"/>
                                        <p:tgtEl>
                                          <p:spTgt spid="25">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xEl>
                                              <p:pRg st="3" end="3"/>
                                            </p:txEl>
                                          </p:spTgt>
                                        </p:tgtEl>
                                        <p:attrNameLst>
                                          <p:attrName>style.visibility</p:attrName>
                                        </p:attrNameLst>
                                      </p:cBhvr>
                                      <p:to>
                                        <p:strVal val="visible"/>
                                      </p:to>
                                    </p:set>
                                    <p:animEffect transition="in" filter="fade">
                                      <p:cBhvr>
                                        <p:cTn id="25" dur="500"/>
                                        <p:tgtEl>
                                          <p:spTgt spid="25">
                                            <p:txEl>
                                              <p:pRg st="3" end="3"/>
                                            </p:txEl>
                                          </p:spTgt>
                                        </p:tgtEl>
                                      </p:cBhvr>
                                    </p:animEffect>
                                  </p:childTnLst>
                                </p:cTn>
                              </p:par>
                              <p:par>
                                <p:cTn id="26" presetID="10" presetClass="entr" presetSubtype="0" fill="hold" nodeType="withEffect">
                                  <p:stCondLst>
                                    <p:cond delay="9000"/>
                                  </p:stCondLst>
                                  <p:childTnLst>
                                    <p:set>
                                      <p:cBhvr>
                                        <p:cTn id="27" dur="1" fill="hold">
                                          <p:stCondLst>
                                            <p:cond delay="0"/>
                                          </p:stCondLst>
                                        </p:cTn>
                                        <p:tgtEl>
                                          <p:spTgt spid="25">
                                            <p:txEl>
                                              <p:pRg st="4" end="4"/>
                                            </p:txEl>
                                          </p:spTgt>
                                        </p:tgtEl>
                                        <p:attrNameLst>
                                          <p:attrName>style.visibility</p:attrName>
                                        </p:attrNameLst>
                                      </p:cBhvr>
                                      <p:to>
                                        <p:strVal val="visible"/>
                                      </p:to>
                                    </p:set>
                                    <p:animEffect transition="in" filter="fade">
                                      <p:cBhvr>
                                        <p:cTn id="28" dur="500"/>
                                        <p:tgtEl>
                                          <p:spTgt spid="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207D38-6BA7-B74D-A9FF-37A3931382E2}"/>
              </a:ext>
            </a:extLst>
          </p:cNvPr>
          <p:cNvGrpSpPr/>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783282E4-F0E1-5042-AC2B-81FC2EDE851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3FE5F29-F1CE-7C48-8579-586FD78BDA0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208C25-6BF9-CD49-8929-45A09C59A660}"/>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915075B-767D-734F-BB48-63E3417466E5}"/>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12D5DF4A-AAC9-AA4B-BBAB-B632B81AA37F}"/>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2551AB5F-1E8A-E74A-9467-F41D55830726}"/>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655C6A-99F9-C549-BB3F-AB384F83AFF0}"/>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AAC0B77-9B70-6C4A-A78F-FA716F46756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30ABB067-C6AC-664C-9AB7-C5BE8967E96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3D6441F-48FF-B449-9055-F9DEC2DCA235}"/>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0B52D66C-455E-D047-BD3A-AA6150D89CD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726228C-72CE-D54E-82AE-B8E49E63CC57}"/>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751A0F-3425-8D4A-822F-ECD7085CF793}"/>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815307FC-0196-7E46-A380-FC1F435C92A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CDE3443-2E85-6B42-93D3-FC00E47CE752}"/>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4E5F4946-B9C6-2943-816A-932EF9EE0631}"/>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CC6A8D3-1942-A149-BD09-0C199D0835FB}"/>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7519D63-DEB7-694B-AC73-B13C4A46A328}"/>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0116B5F-BE6F-7D43-9706-804F92F3BEA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grpSp>
        <p:nvGrpSpPr>
          <p:cNvPr id="3" name="Group 2">
            <a:extLst>
              <a:ext uri="{FF2B5EF4-FFF2-40B4-BE49-F238E27FC236}">
                <a16:creationId xmlns:a16="http://schemas.microsoft.com/office/drawing/2014/main" id="{A84B8A70-FBCC-624A-825A-0C9FEC961D4E}"/>
              </a:ext>
            </a:extLst>
          </p:cNvPr>
          <p:cNvGrpSpPr/>
          <p:nvPr/>
        </p:nvGrpSpPr>
        <p:grpSpPr>
          <a:xfrm rot="10800000">
            <a:off x="1649822" y="1443572"/>
            <a:ext cx="8845667" cy="4658730"/>
            <a:chOff x="1669294" y="1005686"/>
            <a:chExt cx="8845667" cy="4658730"/>
          </a:xfrm>
        </p:grpSpPr>
        <p:sp>
          <p:nvSpPr>
            <p:cNvPr id="4" name="Isosceles Triangle 39">
              <a:extLst>
                <a:ext uri="{FF2B5EF4-FFF2-40B4-BE49-F238E27FC236}">
                  <a16:creationId xmlns:a16="http://schemas.microsoft.com/office/drawing/2014/main" id="{3C5314CC-F55E-FB45-AA79-07F5B47BA9C6}"/>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0F2DFAA-67E1-6D41-B7DE-C73038799F60}"/>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6" name="Rectangle 5">
            <a:extLst>
              <a:ext uri="{FF2B5EF4-FFF2-40B4-BE49-F238E27FC236}">
                <a16:creationId xmlns:a16="http://schemas.microsoft.com/office/drawing/2014/main" id="{9CDE3095-898E-254C-9BE8-D77EEB6C852A}"/>
              </a:ext>
            </a:extLst>
          </p:cNvPr>
          <p:cNvSpPr/>
          <p:nvPr/>
        </p:nvSpPr>
        <p:spPr>
          <a:xfrm>
            <a:off x="2062248" y="2214348"/>
            <a:ext cx="7977788" cy="2400657"/>
          </a:xfrm>
          <a:prstGeom prst="rect">
            <a:avLst/>
          </a:prstGeom>
        </p:spPr>
        <p:txBody>
          <a:bodyPr wrap="square">
            <a:spAutoFit/>
          </a:bodyPr>
          <a:lstStyle/>
          <a:p>
            <a:pPr marL="342900" indent="-342900">
              <a:spcAft>
                <a:spcPts val="1800"/>
              </a:spcAft>
              <a:buFont typeface="+mj-lt"/>
              <a:buAutoNum type="arabicPeriod"/>
            </a:pPr>
            <a:r>
              <a:rPr lang="nl-NL" b="1" dirty="0">
                <a:latin typeface="Arial" panose="020B0604020202020204" pitchFamily="34" charset="0"/>
              </a:rPr>
              <a:t>Speciale hardere paden er bij leggen</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Het geluid terug draaien, maar dat zal in deze tijd wel moeilijk zijn</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Iets organiseren voor mensen met dezelfde problematiek</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Ik word blij als ik wat meer begrip krijg als ik dan niet zo goed loop</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Aangepaste toiletten neer zetten</a:t>
            </a:r>
            <a:endParaRPr lang="en-US" b="1" dirty="0">
              <a:latin typeface="Arial" panose="020B0604020202020204" pitchFamily="34" charset="0"/>
            </a:endParaRPr>
          </a:p>
        </p:txBody>
      </p:sp>
      <p:grpSp>
        <p:nvGrpSpPr>
          <p:cNvPr id="7" name="Group 6">
            <a:extLst>
              <a:ext uri="{FF2B5EF4-FFF2-40B4-BE49-F238E27FC236}">
                <a16:creationId xmlns:a16="http://schemas.microsoft.com/office/drawing/2014/main" id="{9D527D04-121E-0745-9D38-09E631A86199}"/>
              </a:ext>
            </a:extLst>
          </p:cNvPr>
          <p:cNvGrpSpPr/>
          <p:nvPr/>
        </p:nvGrpSpPr>
        <p:grpSpPr>
          <a:xfrm>
            <a:off x="1648867" y="5386118"/>
            <a:ext cx="8843596" cy="1865325"/>
            <a:chOff x="1652186" y="5386118"/>
            <a:chExt cx="8843596" cy="1865325"/>
          </a:xfrm>
        </p:grpSpPr>
        <p:sp>
          <p:nvSpPr>
            <p:cNvPr id="2" name="Rectangle 1">
              <a:extLst>
                <a:ext uri="{FF2B5EF4-FFF2-40B4-BE49-F238E27FC236}">
                  <a16:creationId xmlns:a16="http://schemas.microsoft.com/office/drawing/2014/main" id="{1445F621-6E23-6342-9671-0024F1AF9B34}"/>
                </a:ext>
              </a:extLst>
            </p:cNvPr>
            <p:cNvSpPr/>
            <p:nvPr/>
          </p:nvSpPr>
          <p:spPr>
            <a:xfrm>
              <a:off x="1652186" y="538611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sp>
          <p:nvSpPr>
            <p:cNvPr id="10" name="Title 1">
              <a:extLst>
                <a:ext uri="{FF2B5EF4-FFF2-40B4-BE49-F238E27FC236}">
                  <a16:creationId xmlns:a16="http://schemas.microsoft.com/office/drawing/2014/main" id="{AC2F6FE7-0BB2-634B-955E-D16F61B3E793}"/>
                </a:ext>
              </a:extLst>
            </p:cNvPr>
            <p:cNvSpPr txBox="1">
              <a:spLocks/>
            </p:cNvSpPr>
            <p:nvPr/>
          </p:nvSpPr>
          <p:spPr>
            <a:xfrm>
              <a:off x="1669292" y="5502714"/>
              <a:ext cx="8679915" cy="1748729"/>
            </a:xfrm>
            <a:prstGeom prst="rect">
              <a:avLst/>
            </a:prstGeom>
          </p:spPr>
          <p:txBody>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r"/>
              <a:r>
                <a:rPr lang="en-US" b="1" spc="0" dirty="0" err="1">
                  <a:solidFill>
                    <a:schemeClr val="bg1"/>
                  </a:solidFill>
                  <a:latin typeface="Arial" panose="020B0604020202020204" pitchFamily="34" charset="0"/>
                </a:rPr>
                <a:t>feest</a:t>
              </a:r>
              <a:r>
                <a:rPr lang="en-US" b="1" spc="0" dirty="0">
                  <a:solidFill>
                    <a:schemeClr val="bg1"/>
                  </a:solidFill>
                  <a:latin typeface="Arial" panose="020B0604020202020204" pitchFamily="34" charset="0"/>
                </a:rPr>
                <a:t> in de </a:t>
              </a:r>
              <a:r>
                <a:rPr lang="en-US" b="1" spc="0" dirty="0" err="1">
                  <a:solidFill>
                    <a:schemeClr val="bg1"/>
                  </a:solidFill>
                  <a:latin typeface="Arial" panose="020B0604020202020204" pitchFamily="34" charset="0"/>
                </a:rPr>
                <a:t>stad</a:t>
              </a:r>
              <a:endParaRPr lang="en-US" b="1" spc="0" dirty="0">
                <a:solidFill>
                  <a:schemeClr val="bg1"/>
                </a:solidFill>
                <a:latin typeface="Arial" panose="020B0604020202020204" pitchFamily="34" charset="0"/>
              </a:endParaRPr>
            </a:p>
          </p:txBody>
        </p:sp>
      </p:grpSp>
      <p:sp>
        <p:nvSpPr>
          <p:cNvPr id="31" name="Subtitle 2">
            <a:extLst>
              <a:ext uri="{FF2B5EF4-FFF2-40B4-BE49-F238E27FC236}">
                <a16:creationId xmlns:a16="http://schemas.microsoft.com/office/drawing/2014/main" id="{1EC10CD7-4CBC-9F45-95D0-62E8B64123A7}"/>
              </a:ext>
            </a:extLst>
          </p:cNvPr>
          <p:cNvSpPr txBox="1">
            <a:spLocks/>
          </p:cNvSpPr>
          <p:nvPr/>
        </p:nvSpPr>
        <p:spPr>
          <a:xfrm>
            <a:off x="1848961" y="884540"/>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De </a:t>
            </a:r>
            <a:r>
              <a:rPr lang="en-US" b="1" dirty="0" err="1">
                <a:solidFill>
                  <a:schemeClr val="bg1"/>
                </a:solidFill>
                <a:latin typeface="Arial" panose="020B0604020202020204" pitchFamily="34" charset="0"/>
              </a:rPr>
              <a:t>oplossing</a:t>
            </a:r>
            <a:r>
              <a:rPr lang="en-US" b="1" dirty="0">
                <a:solidFill>
                  <a:schemeClr val="bg1"/>
                </a:solidFill>
                <a:latin typeface="Arial" panose="020B0604020202020204" pitchFamily="34" charset="0"/>
              </a:rPr>
              <a:t>:</a:t>
            </a:r>
          </a:p>
        </p:txBody>
      </p:sp>
      <p:sp>
        <p:nvSpPr>
          <p:cNvPr id="8" name="Subtitle 2">
            <a:extLst>
              <a:ext uri="{FF2B5EF4-FFF2-40B4-BE49-F238E27FC236}">
                <a16:creationId xmlns:a16="http://schemas.microsoft.com/office/drawing/2014/main" id="{4F429513-03D9-A54C-BB3A-72329B5BE61F}"/>
              </a:ext>
            </a:extLst>
          </p:cNvPr>
          <p:cNvSpPr txBox="1">
            <a:spLocks/>
          </p:cNvSpPr>
          <p:nvPr/>
        </p:nvSpPr>
        <p:spPr>
          <a:xfrm>
            <a:off x="1848961" y="5662486"/>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Wat </a:t>
            </a:r>
            <a:r>
              <a:rPr lang="en-US" b="1" dirty="0" err="1">
                <a:solidFill>
                  <a:schemeClr val="bg1"/>
                </a:solidFill>
                <a:latin typeface="Arial" panose="020B0604020202020204" pitchFamily="34" charset="0"/>
              </a:rPr>
              <a:t>er</a:t>
            </a:r>
            <a:r>
              <a:rPr lang="en-US" b="1" dirty="0">
                <a:solidFill>
                  <a:schemeClr val="bg1"/>
                </a:solidFill>
                <a:latin typeface="Arial" panose="020B0604020202020204" pitchFamily="34" charset="0"/>
              </a:rPr>
              <a:t> </a:t>
            </a:r>
            <a:r>
              <a:rPr lang="en-US" b="1" dirty="0" err="1">
                <a:solidFill>
                  <a:schemeClr val="bg1"/>
                </a:solidFill>
                <a:latin typeface="Arial" panose="020B0604020202020204" pitchFamily="34" charset="0"/>
              </a:rPr>
              <a:t>speelt</a:t>
            </a:r>
            <a:r>
              <a:rPr lang="en-US" b="1" dirty="0">
                <a:solidFill>
                  <a:schemeClr val="bg1"/>
                </a:solidFill>
                <a:latin typeface="Arial" panose="020B0604020202020204" pitchFamily="34" charset="0"/>
              </a:rPr>
              <a:t>…</a:t>
            </a:r>
          </a:p>
        </p:txBody>
      </p:sp>
    </p:spTree>
    <p:custDataLst>
      <p:tags r:id="rId1"/>
    </p:custDataLst>
    <p:extLst>
      <p:ext uri="{BB962C8B-B14F-4D97-AF65-F5344CB8AC3E}">
        <p14:creationId xmlns:p14="http://schemas.microsoft.com/office/powerpoint/2010/main" val="3223680177"/>
      </p:ext>
    </p:extLst>
  </p:cSld>
  <p:clrMapOvr>
    <a:masterClrMapping/>
  </p:clrMapOvr>
  <mc:AlternateContent xmlns:mc="http://schemas.openxmlformats.org/markup-compatibility/2006">
    <mc:Choice xmlns:p14="http://schemas.microsoft.com/office/powerpoint/2010/main" Requires="p14">
      <p:transition p14:dur="10" advClick="0" advTm="17000"/>
    </mc:Choice>
    <mc:Fallback>
      <p:transition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afterEffect">
                                  <p:stCondLst>
                                    <p:cond delay="0"/>
                                  </p:stCondLst>
                                  <p:childTnLst>
                                    <p:animMotion origin="layout" path="M 3.33333E-6 3.7037E-6 L 3.33333E-6 -0.68866 " pathEditMode="relative" rAng="0" ptsTypes="AA">
                                      <p:cBhvr>
                                        <p:cTn id="6" dur="2000" fill="hold"/>
                                        <p:tgtEl>
                                          <p:spTgt spid="7"/>
                                        </p:tgtEl>
                                        <p:attrNameLst>
                                          <p:attrName>ppt_x</p:attrName>
                                          <p:attrName>ppt_y</p:attrName>
                                        </p:attrNameLst>
                                      </p:cBhvr>
                                      <p:rCtr x="0" y="-34444"/>
                                    </p:animMotion>
                                  </p:childTnLst>
                                </p:cTn>
                              </p:par>
                              <p:par>
                                <p:cTn id="7" presetID="1" presetClass="exit" presetSubtype="0" fill="hold" grpId="0" nodeType="withEffect">
                                  <p:stCondLst>
                                    <p:cond delay="500"/>
                                  </p:stCondLst>
                                  <p:childTnLst>
                                    <p:set>
                                      <p:cBhvr>
                                        <p:cTn id="8" dur="1" fill="hold">
                                          <p:stCondLst>
                                            <p:cond delay="0"/>
                                          </p:stCondLst>
                                        </p:cTn>
                                        <p:tgtEl>
                                          <p:spTgt spid="8"/>
                                        </p:tgtEl>
                                        <p:attrNameLst>
                                          <p:attrName>style.visibility</p:attrName>
                                        </p:attrNameLst>
                                      </p:cBhvr>
                                      <p:to>
                                        <p:strVal val="hidden"/>
                                      </p:to>
                                    </p:set>
                                  </p:childTnLst>
                                </p:cTn>
                              </p:par>
                            </p:childTnLst>
                          </p:cTn>
                        </p:par>
                        <p:par>
                          <p:cTn id="9" fill="hold">
                            <p:stCondLst>
                              <p:cond delay="2000"/>
                            </p:stCondLst>
                            <p:childTnLst>
                              <p:par>
                                <p:cTn id="10" presetID="2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childTnLst>
                                </p:cTn>
                              </p:par>
                            </p:childTnLst>
                          </p:cTn>
                        </p:par>
                        <p:par>
                          <p:cTn id="17" fill="hold">
                            <p:stCondLst>
                              <p:cond delay="4000"/>
                            </p:stCondLst>
                            <p:childTnLst>
                              <p:par>
                                <p:cTn id="18" presetID="10" presetClass="entr" presetSubtype="0" fill="hold" grpId="0"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childTnLst>
                                </p:cTn>
                              </p:par>
                            </p:childTnLst>
                          </p:cTn>
                        </p:par>
                        <p:par>
                          <p:cTn id="21" fill="hold">
                            <p:stCondLst>
                              <p:cond delay="5000"/>
                            </p:stCondLst>
                            <p:childTnLst>
                              <p:par>
                                <p:cTn id="22" presetID="10" presetClass="entr" presetSubtype="0" fill="hold" grpId="0"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1000"/>
                                        <p:tgtEl>
                                          <p:spTgt spid="6">
                                            <p:txEl>
                                              <p:pRg st="2" end="2"/>
                                            </p:txEl>
                                          </p:spTgt>
                                        </p:tgtEl>
                                      </p:cBhvr>
                                    </p:animEffect>
                                  </p:childTnLst>
                                </p:cTn>
                              </p:par>
                            </p:childTnLst>
                          </p:cTn>
                        </p:par>
                        <p:par>
                          <p:cTn id="25" fill="hold">
                            <p:stCondLst>
                              <p:cond delay="6000"/>
                            </p:stCondLst>
                            <p:childTnLst>
                              <p:par>
                                <p:cTn id="26" presetID="10" presetClass="entr" presetSubtype="0" fill="hold" grpId="0" nodeType="after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childTnLst>
                                </p:cTn>
                              </p:par>
                            </p:childTnLst>
                          </p:cTn>
                        </p:par>
                        <p:par>
                          <p:cTn id="29" fill="hold">
                            <p:stCondLst>
                              <p:cond delay="7000"/>
                            </p:stCondLst>
                            <p:childTnLst>
                              <p:par>
                                <p:cTn id="30" presetID="10" presetClass="entr" presetSubtype="0" fill="hold" grpId="0" nodeType="after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9D3755-78AC-5D4D-9917-C3508ECEF460}"/>
              </a:ext>
            </a:extLst>
          </p:cNvPr>
          <p:cNvPicPr>
            <a:picLocks noChangeAspect="1"/>
          </p:cNvPicPr>
          <p:nvPr/>
        </p:nvPicPr>
        <p:blipFill>
          <a:blip r:embed="rId2"/>
          <a:stretch>
            <a:fillRect/>
          </a:stretch>
        </p:blipFill>
        <p:spPr>
          <a:xfrm>
            <a:off x="6096000" y="411056"/>
            <a:ext cx="4629150" cy="6035888"/>
          </a:xfrm>
          <a:prstGeom prst="rect">
            <a:avLst/>
          </a:prstGeom>
        </p:spPr>
      </p:pic>
      <p:pic>
        <p:nvPicPr>
          <p:cNvPr id="4" name="Picture 3">
            <a:extLst>
              <a:ext uri="{FF2B5EF4-FFF2-40B4-BE49-F238E27FC236}">
                <a16:creationId xmlns:a16="http://schemas.microsoft.com/office/drawing/2014/main" id="{B65F246A-DAB4-134D-8B86-AD9DF6C03001}"/>
              </a:ext>
            </a:extLst>
          </p:cNvPr>
          <p:cNvPicPr>
            <a:picLocks noChangeAspect="1"/>
          </p:cNvPicPr>
          <p:nvPr/>
        </p:nvPicPr>
        <p:blipFill>
          <a:blip r:embed="rId3"/>
          <a:stretch>
            <a:fillRect/>
          </a:stretch>
        </p:blipFill>
        <p:spPr>
          <a:xfrm>
            <a:off x="5880100" y="411056"/>
            <a:ext cx="4845050" cy="6039944"/>
          </a:xfrm>
          <a:prstGeom prst="rect">
            <a:avLst/>
          </a:prstGeom>
        </p:spPr>
      </p:pic>
      <p:pic>
        <p:nvPicPr>
          <p:cNvPr id="6" name="Picture 5">
            <a:extLst>
              <a:ext uri="{FF2B5EF4-FFF2-40B4-BE49-F238E27FC236}">
                <a16:creationId xmlns:a16="http://schemas.microsoft.com/office/drawing/2014/main" id="{E986B302-3AA4-294B-A7A8-12A3F5E24EA5}"/>
              </a:ext>
            </a:extLst>
          </p:cNvPr>
          <p:cNvPicPr>
            <a:picLocks noChangeAspect="1"/>
          </p:cNvPicPr>
          <p:nvPr/>
        </p:nvPicPr>
        <p:blipFill>
          <a:blip r:embed="rId4"/>
          <a:stretch>
            <a:fillRect/>
          </a:stretch>
        </p:blipFill>
        <p:spPr>
          <a:xfrm>
            <a:off x="616700" y="652720"/>
            <a:ext cx="1701800" cy="5794224"/>
          </a:xfrm>
          <a:prstGeom prst="rect">
            <a:avLst/>
          </a:prstGeom>
        </p:spPr>
      </p:pic>
      <p:pic>
        <p:nvPicPr>
          <p:cNvPr id="7" name="Picture 6">
            <a:extLst>
              <a:ext uri="{FF2B5EF4-FFF2-40B4-BE49-F238E27FC236}">
                <a16:creationId xmlns:a16="http://schemas.microsoft.com/office/drawing/2014/main" id="{5138C61D-2400-D843-A255-7B6B882B496D}"/>
              </a:ext>
            </a:extLst>
          </p:cNvPr>
          <p:cNvPicPr>
            <a:picLocks noChangeAspect="1"/>
          </p:cNvPicPr>
          <p:nvPr/>
        </p:nvPicPr>
        <p:blipFill>
          <a:blip r:embed="rId5"/>
          <a:stretch>
            <a:fillRect/>
          </a:stretch>
        </p:blipFill>
        <p:spPr>
          <a:xfrm>
            <a:off x="615200" y="836869"/>
            <a:ext cx="1703300" cy="5610075"/>
          </a:xfrm>
          <a:prstGeom prst="rect">
            <a:avLst/>
          </a:prstGeom>
        </p:spPr>
      </p:pic>
      <p:grpSp>
        <p:nvGrpSpPr>
          <p:cNvPr id="10" name="Group 9">
            <a:extLst>
              <a:ext uri="{FF2B5EF4-FFF2-40B4-BE49-F238E27FC236}">
                <a16:creationId xmlns:a16="http://schemas.microsoft.com/office/drawing/2014/main" id="{481D83AB-3471-7342-88DF-EE75D17C402B}"/>
              </a:ext>
            </a:extLst>
          </p:cNvPr>
          <p:cNvGrpSpPr/>
          <p:nvPr/>
        </p:nvGrpSpPr>
        <p:grpSpPr>
          <a:xfrm>
            <a:off x="2534400" y="749301"/>
            <a:ext cx="3142500" cy="5610074"/>
            <a:chOff x="2534400" y="749301"/>
            <a:chExt cx="3142500" cy="5610074"/>
          </a:xfrm>
        </p:grpSpPr>
        <p:sp>
          <p:nvSpPr>
            <p:cNvPr id="8" name="Rounded Rectangle 7">
              <a:extLst>
                <a:ext uri="{FF2B5EF4-FFF2-40B4-BE49-F238E27FC236}">
                  <a16:creationId xmlns:a16="http://schemas.microsoft.com/office/drawing/2014/main" id="{D82D3BF5-4FF7-964A-8955-369074DC9BDC}"/>
                </a:ext>
              </a:extLst>
            </p:cNvPr>
            <p:cNvSpPr/>
            <p:nvPr/>
          </p:nvSpPr>
          <p:spPr>
            <a:xfrm>
              <a:off x="2534400" y="749301"/>
              <a:ext cx="3142500" cy="5610074"/>
            </a:xfrm>
            <a:prstGeom prst="roundRect">
              <a:avLst>
                <a:gd name="adj" fmla="val 494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9" name="TextBox 8">
              <a:extLst>
                <a:ext uri="{FF2B5EF4-FFF2-40B4-BE49-F238E27FC236}">
                  <a16:creationId xmlns:a16="http://schemas.microsoft.com/office/drawing/2014/main" id="{0BBBF14B-9A22-6D4F-8342-8702EB5AED54}"/>
                </a:ext>
              </a:extLst>
            </p:cNvPr>
            <p:cNvSpPr txBox="1"/>
            <p:nvPr/>
          </p:nvSpPr>
          <p:spPr>
            <a:xfrm>
              <a:off x="2715000" y="1003300"/>
              <a:ext cx="2768600" cy="4862870"/>
            </a:xfrm>
            <a:prstGeom prst="rect">
              <a:avLst/>
            </a:prstGeom>
            <a:noFill/>
          </p:spPr>
          <p:txBody>
            <a:bodyPr wrap="square" rtlCol="0">
              <a:spAutoFit/>
            </a:bodyPr>
            <a:lstStyle/>
            <a:p>
              <a:r>
                <a:rPr lang="en-US" sz="1600" b="1" dirty="0">
                  <a:latin typeface="Arial" panose="020B0604020202020204" pitchFamily="34" charset="0"/>
                </a:rPr>
                <a:t>SPORTCLUB ’SUPER FIT’</a:t>
              </a:r>
            </a:p>
            <a:p>
              <a:endParaRPr lang="en-US" b="1" dirty="0">
                <a:latin typeface="Arial" panose="020B0604020202020204" pitchFamily="34" charset="0"/>
              </a:endParaRPr>
            </a:p>
            <a:p>
              <a:pPr algn="ctr"/>
              <a:r>
                <a:rPr lang="en-US" sz="3200" b="1" dirty="0">
                  <a:latin typeface="Arial" panose="020B0604020202020204" pitchFamily="34" charset="0"/>
                </a:rPr>
                <a:t>REGLEMENT</a:t>
              </a:r>
            </a:p>
            <a:p>
              <a:pPr algn="ctr"/>
              <a:endParaRPr lang="en-US" sz="2400" b="1" dirty="0">
                <a:latin typeface="Arial" panose="020B0604020202020204" pitchFamily="34" charset="0"/>
              </a:endParaRPr>
            </a:p>
            <a:p>
              <a:pPr algn="ctr"/>
              <a:r>
                <a:rPr lang="en-US" sz="2200" dirty="0" err="1">
                  <a:latin typeface="Arial" panose="020B0604020202020204" pitchFamily="34" charset="0"/>
                </a:rPr>
                <a:t>Lidmaatschap</a:t>
              </a:r>
              <a:r>
                <a:rPr lang="en-US" sz="2200" dirty="0">
                  <a:latin typeface="Arial" panose="020B0604020202020204" pitchFamily="34" charset="0"/>
                </a:rPr>
                <a:t> is </a:t>
              </a:r>
              <a:r>
                <a:rPr lang="en-US" sz="2200" dirty="0" err="1">
                  <a:latin typeface="Arial" panose="020B0604020202020204" pitchFamily="34" charset="0"/>
                </a:rPr>
                <a:t>enkel</a:t>
              </a:r>
              <a:r>
                <a:rPr lang="en-US" sz="2200" dirty="0">
                  <a:latin typeface="Arial" panose="020B0604020202020204" pitchFamily="34" charset="0"/>
                </a:rPr>
                <a:t> &amp; </a:t>
              </a:r>
              <a:r>
                <a:rPr lang="en-US" sz="2200" dirty="0" err="1">
                  <a:latin typeface="Arial" panose="020B0604020202020204" pitchFamily="34" charset="0"/>
                </a:rPr>
                <a:t>alleen</a:t>
              </a:r>
              <a:r>
                <a:rPr lang="en-US" sz="2200" dirty="0">
                  <a:latin typeface="Arial" panose="020B0604020202020204" pitchFamily="34" charset="0"/>
                </a:rPr>
                <a:t> </a:t>
              </a:r>
            </a:p>
            <a:p>
              <a:pPr algn="ctr"/>
              <a:r>
                <a:rPr lang="en-US" sz="2200" dirty="0">
                  <a:latin typeface="Arial" panose="020B0604020202020204" pitchFamily="34" charset="0"/>
                </a:rPr>
                <a:t> </a:t>
              </a:r>
              <a:r>
                <a:rPr lang="en-US" sz="2200" dirty="0" err="1">
                  <a:latin typeface="Arial" panose="020B0604020202020204" pitchFamily="34" charset="0"/>
                </a:rPr>
                <a:t>voor</a:t>
              </a:r>
              <a:r>
                <a:rPr lang="en-US" sz="2200" dirty="0">
                  <a:latin typeface="Arial" panose="020B0604020202020204" pitchFamily="34" charset="0"/>
                </a:rPr>
                <a:t> super - </a:t>
              </a:r>
              <a:r>
                <a:rPr lang="en-US" sz="2200" dirty="0" err="1">
                  <a:latin typeface="Arial" panose="020B0604020202020204" pitchFamily="34" charset="0"/>
                </a:rPr>
                <a:t>fitte</a:t>
              </a:r>
              <a:r>
                <a:rPr lang="en-US" sz="2200" dirty="0">
                  <a:latin typeface="Arial" panose="020B0604020202020204" pitchFamily="34" charset="0"/>
                </a:rPr>
                <a:t> </a:t>
              </a:r>
              <a:r>
                <a:rPr lang="en-US" sz="2200" dirty="0" err="1">
                  <a:latin typeface="Arial" panose="020B0604020202020204" pitchFamily="34" charset="0"/>
                </a:rPr>
                <a:t>sporters</a:t>
              </a:r>
              <a:r>
                <a:rPr lang="en-US" sz="2200" dirty="0">
                  <a:latin typeface="Arial" panose="020B0604020202020204" pitchFamily="34" charset="0"/>
                </a:rPr>
                <a:t> met </a:t>
              </a:r>
              <a:r>
                <a:rPr lang="en-US" sz="2200" dirty="0" err="1">
                  <a:latin typeface="Arial" panose="020B0604020202020204" pitchFamily="34" charset="0"/>
                </a:rPr>
                <a:t>een</a:t>
              </a:r>
              <a:r>
                <a:rPr lang="en-US" sz="2200" dirty="0">
                  <a:latin typeface="Arial" panose="020B0604020202020204" pitchFamily="34" charset="0"/>
                </a:rPr>
                <a:t> super </a:t>
              </a:r>
              <a:r>
                <a:rPr lang="en-US" sz="2200" dirty="0" err="1">
                  <a:latin typeface="Arial" panose="020B0604020202020204" pitchFamily="34" charset="0"/>
                </a:rPr>
                <a:t>gezondheid</a:t>
              </a:r>
              <a:r>
                <a:rPr lang="en-US" sz="2200" dirty="0">
                  <a:latin typeface="Arial" panose="020B0604020202020204" pitchFamily="34" charset="0"/>
                </a:rPr>
                <a:t> – </a:t>
              </a:r>
              <a:r>
                <a:rPr lang="en-US" sz="2200" dirty="0" err="1">
                  <a:latin typeface="Arial" panose="020B0604020202020204" pitchFamily="34" charset="0"/>
                </a:rPr>
                <a:t>ook</a:t>
              </a:r>
              <a:r>
                <a:rPr lang="en-US" sz="2200" dirty="0">
                  <a:latin typeface="Arial" panose="020B0604020202020204" pitchFamily="34" charset="0"/>
                </a:rPr>
                <a:t> </a:t>
              </a:r>
              <a:r>
                <a:rPr lang="en-US" sz="2200" dirty="0" err="1">
                  <a:latin typeface="Arial" panose="020B0604020202020204" pitchFamily="34" charset="0"/>
                </a:rPr>
                <a:t>geestelijk</a:t>
              </a:r>
              <a:r>
                <a:rPr lang="en-US" sz="2200" dirty="0">
                  <a:latin typeface="Arial" panose="020B0604020202020204" pitchFamily="34" charset="0"/>
                </a:rPr>
                <a:t> – </a:t>
              </a:r>
              <a:br>
                <a:rPr lang="en-US" sz="2200" dirty="0">
                  <a:latin typeface="Arial" panose="020B0604020202020204" pitchFamily="34" charset="0"/>
                </a:rPr>
              </a:br>
              <a:r>
                <a:rPr lang="en-US" sz="2200" dirty="0" err="1">
                  <a:latin typeface="Arial" panose="020B0604020202020204" pitchFamily="34" charset="0"/>
                </a:rPr>
                <a:t>en</a:t>
              </a:r>
              <a:r>
                <a:rPr lang="en-US" sz="2200" dirty="0">
                  <a:latin typeface="Arial" panose="020B0604020202020204" pitchFamily="34" charset="0"/>
                </a:rPr>
                <a:t> </a:t>
              </a:r>
              <a:r>
                <a:rPr lang="en-US" sz="2200" dirty="0" err="1">
                  <a:latin typeface="Arial" panose="020B0604020202020204" pitchFamily="34" charset="0"/>
                </a:rPr>
                <a:t>vrij</a:t>
              </a:r>
              <a:r>
                <a:rPr lang="en-US" sz="2200" dirty="0">
                  <a:latin typeface="Arial" panose="020B0604020202020204" pitchFamily="34" charset="0"/>
                </a:rPr>
                <a:t> van </a:t>
              </a:r>
              <a:r>
                <a:rPr lang="en-US" sz="2200" dirty="0" err="1">
                  <a:latin typeface="Arial" panose="020B0604020202020204" pitchFamily="34" charset="0"/>
                </a:rPr>
                <a:t>enige</a:t>
              </a:r>
              <a:r>
                <a:rPr lang="en-US" sz="2200" dirty="0">
                  <a:latin typeface="Arial" panose="020B0604020202020204" pitchFamily="34" charset="0"/>
                </a:rPr>
                <a:t> </a:t>
              </a:r>
              <a:r>
                <a:rPr lang="en-US" sz="2200" dirty="0" err="1">
                  <a:latin typeface="Arial" panose="020B0604020202020204" pitchFamily="34" charset="0"/>
                </a:rPr>
                <a:t>afwijkingen</a:t>
              </a:r>
              <a:r>
                <a:rPr lang="en-US" sz="2200" dirty="0">
                  <a:latin typeface="Arial" panose="020B0604020202020204" pitchFamily="34" charset="0"/>
                </a:rPr>
                <a:t> op </a:t>
              </a:r>
              <a:r>
                <a:rPr lang="en-US" sz="2200" dirty="0" err="1">
                  <a:latin typeface="Arial" panose="020B0604020202020204" pitchFamily="34" charset="0"/>
                </a:rPr>
                <a:t>lichamelijk</a:t>
              </a:r>
              <a:r>
                <a:rPr lang="en-US" sz="2200" dirty="0">
                  <a:latin typeface="Arial" panose="020B0604020202020204" pitchFamily="34" charset="0"/>
                </a:rPr>
                <a:t> </a:t>
              </a:r>
              <a:r>
                <a:rPr lang="en-US" sz="2200" dirty="0" err="1">
                  <a:latin typeface="Arial" panose="020B0604020202020204" pitchFamily="34" charset="0"/>
                </a:rPr>
                <a:t>en</a:t>
              </a:r>
              <a:r>
                <a:rPr lang="en-US" sz="2200" dirty="0">
                  <a:latin typeface="Arial" panose="020B0604020202020204" pitchFamily="34" charset="0"/>
                </a:rPr>
                <a:t> </a:t>
              </a:r>
              <a:r>
                <a:rPr lang="en-US" sz="2200" dirty="0" err="1">
                  <a:latin typeface="Arial" panose="020B0604020202020204" pitchFamily="34" charset="0"/>
                </a:rPr>
                <a:t>psychisch</a:t>
              </a:r>
              <a:r>
                <a:rPr lang="en-US" sz="2200" dirty="0">
                  <a:latin typeface="Arial" panose="020B0604020202020204" pitchFamily="34" charset="0"/>
                </a:rPr>
                <a:t> </a:t>
              </a:r>
              <a:r>
                <a:rPr lang="en-US" sz="2200" dirty="0" err="1">
                  <a:latin typeface="Arial" panose="020B0604020202020204" pitchFamily="34" charset="0"/>
                </a:rPr>
                <a:t>vlak</a:t>
              </a:r>
              <a:r>
                <a:rPr lang="en-US" sz="2200" dirty="0">
                  <a:latin typeface="Arial" panose="020B0604020202020204" pitchFamily="34" charset="0"/>
                </a:rPr>
                <a:t>. </a:t>
              </a:r>
            </a:p>
          </p:txBody>
        </p:sp>
      </p:grpSp>
    </p:spTree>
    <p:extLst>
      <p:ext uri="{BB962C8B-B14F-4D97-AF65-F5344CB8AC3E}">
        <p14:creationId xmlns:p14="http://schemas.microsoft.com/office/powerpoint/2010/main" val="29481141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1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2" presetClass="entr" presetSubtype="1" fill="hold" nodeType="afterEffect">
                                  <p:stCondLst>
                                    <p:cond delay="50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30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1000"/>
                                        <p:tgtEl>
                                          <p:spTgt spid="4"/>
                                        </p:tgtEl>
                                      </p:cBhvr>
                                    </p:animEffect>
                                  </p:childTnLst>
                                </p:cTn>
                              </p:par>
                            </p:childTnLst>
                          </p:cTn>
                        </p:par>
                        <p:par>
                          <p:cTn id="20" fill="hold">
                            <p:stCondLst>
                              <p:cond delay="5500"/>
                            </p:stCondLst>
                            <p:childTnLst>
                              <p:par>
                                <p:cTn id="21" presetID="22" presetClass="entr" presetSubtype="4" fill="hold" nodeType="after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xit" presetSubtype="1" fill="hold" nodeType="withEffect">
                                  <p:stCondLst>
                                    <p:cond delay="1000"/>
                                  </p:stCondLst>
                                  <p:childTnLst>
                                    <p:animEffect transition="out" filter="wipe(up)">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childTnLst>
                          </p:cTn>
                        </p:par>
                        <p:par>
                          <p:cTn id="27" fill="hold">
                            <p:stCondLst>
                              <p:cond delay="7500"/>
                            </p:stCondLst>
                            <p:childTnLst>
                              <p:par>
                                <p:cTn id="28" presetID="2" presetClass="exit" presetSubtype="8" fill="hold" nodeType="afterEffect">
                                  <p:stCondLst>
                                    <p:cond delay="0"/>
                                  </p:stCondLst>
                                  <p:childTnLst>
                                    <p:anim calcmode="lin" valueType="num">
                                      <p:cBhvr additive="base">
                                        <p:cTn id="29" dur="2000"/>
                                        <p:tgtEl>
                                          <p:spTgt spid="10"/>
                                        </p:tgtEl>
                                        <p:attrNameLst>
                                          <p:attrName>ppt_x</p:attrName>
                                        </p:attrNameLst>
                                      </p:cBhvr>
                                      <p:tavLst>
                                        <p:tav tm="0">
                                          <p:val>
                                            <p:strVal val="ppt_x"/>
                                          </p:val>
                                        </p:tav>
                                        <p:tav tm="100000">
                                          <p:val>
                                            <p:strVal val="0-ppt_w/2"/>
                                          </p:val>
                                        </p:tav>
                                      </p:tavLst>
                                    </p:anim>
                                    <p:anim calcmode="lin" valueType="num">
                                      <p:cBhvr additive="base">
                                        <p:cTn id="30" dur="2000"/>
                                        <p:tgtEl>
                                          <p:spTgt spid="10"/>
                                        </p:tgtEl>
                                        <p:attrNameLst>
                                          <p:attrName>ppt_y</p:attrName>
                                        </p:attrNameLst>
                                      </p:cBhvr>
                                      <p:tavLst>
                                        <p:tav tm="0">
                                          <p:val>
                                            <p:strVal val="ppt_y"/>
                                          </p:val>
                                        </p:tav>
                                        <p:tav tm="100000">
                                          <p:val>
                                            <p:strVal val="ppt_y"/>
                                          </p:val>
                                        </p:tav>
                                      </p:tavLst>
                                    </p:anim>
                                    <p:set>
                                      <p:cBhvr>
                                        <p:cTn id="31" dur="1" fill="hold">
                                          <p:stCondLst>
                                            <p:cond delay="1999"/>
                                          </p:stCondLst>
                                        </p:cTn>
                                        <p:tgtEl>
                                          <p:spTgt spid="10"/>
                                        </p:tgtEl>
                                        <p:attrNameLst>
                                          <p:attrName>style.visibility</p:attrName>
                                        </p:attrNameLst>
                                      </p:cBhvr>
                                      <p:to>
                                        <p:strVal val="hidden"/>
                                      </p:to>
                                    </p:set>
                                  </p:childTnLst>
                                </p:cTn>
                              </p:par>
                            </p:childTnLst>
                          </p:cTn>
                        </p:par>
                        <p:par>
                          <p:cTn id="32" fill="hold">
                            <p:stCondLst>
                              <p:cond delay="9500"/>
                            </p:stCondLst>
                            <p:childTnLst>
                              <p:par>
                                <p:cTn id="33" presetID="10" presetClass="exit" presetSubtype="0" fill="hold" nodeType="afterEffect">
                                  <p:stCondLst>
                                    <p:cond delay="0"/>
                                  </p:stCondLst>
                                  <p:childTnLst>
                                    <p:animEffect transition="out" filter="fade">
                                      <p:cBhvr>
                                        <p:cTn id="34" dur="1000"/>
                                        <p:tgtEl>
                                          <p:spTgt spid="4"/>
                                        </p:tgtEl>
                                      </p:cBhvr>
                                    </p:animEffect>
                                    <p:set>
                                      <p:cBhvr>
                                        <p:cTn id="35" dur="1" fill="hold">
                                          <p:stCondLst>
                                            <p:cond delay="999"/>
                                          </p:stCondLst>
                                        </p:cTn>
                                        <p:tgtEl>
                                          <p:spTgt spid="4"/>
                                        </p:tgtEl>
                                        <p:attrNameLst>
                                          <p:attrName>style.visibility</p:attrName>
                                        </p:attrNameLst>
                                      </p:cBhvr>
                                      <p:to>
                                        <p:strVal val="hidden"/>
                                      </p:to>
                                    </p:set>
                                  </p:childTnLst>
                                </p:cTn>
                              </p:par>
                            </p:childTnLst>
                          </p:cTn>
                        </p:par>
                        <p:par>
                          <p:cTn id="36" fill="hold">
                            <p:stCondLst>
                              <p:cond delay="10500"/>
                            </p:stCondLst>
                            <p:childTnLst>
                              <p:par>
                                <p:cTn id="37" presetID="42" presetClass="exit" presetSubtype="0" fill="hold" nodeType="afterEffect">
                                  <p:stCondLst>
                                    <p:cond delay="1000"/>
                                  </p:stCondLst>
                                  <p:childTnLst>
                                    <p:animEffect transition="out" filter="fade">
                                      <p:cBhvr>
                                        <p:cTn id="38" dur="1000"/>
                                        <p:tgtEl>
                                          <p:spTgt spid="7"/>
                                        </p:tgtEl>
                                      </p:cBhvr>
                                    </p:animEffect>
                                    <p:anim calcmode="lin" valueType="num">
                                      <p:cBhvr>
                                        <p:cTn id="39" dur="1000"/>
                                        <p:tgtEl>
                                          <p:spTgt spid="7"/>
                                        </p:tgtEl>
                                        <p:attrNameLst>
                                          <p:attrName>ppt_x</p:attrName>
                                        </p:attrNameLst>
                                      </p:cBhvr>
                                      <p:tavLst>
                                        <p:tav tm="0">
                                          <p:val>
                                            <p:strVal val="ppt_x"/>
                                          </p:val>
                                        </p:tav>
                                        <p:tav tm="100000">
                                          <p:val>
                                            <p:strVal val="ppt_x"/>
                                          </p:val>
                                        </p:tav>
                                      </p:tavLst>
                                    </p:anim>
                                    <p:anim calcmode="lin" valueType="num">
                                      <p:cBhvr>
                                        <p:cTn id="40" dur="1000"/>
                                        <p:tgtEl>
                                          <p:spTgt spid="7"/>
                                        </p:tgtEl>
                                        <p:attrNameLst>
                                          <p:attrName>ppt_y</p:attrName>
                                        </p:attrNameLst>
                                      </p:cBhvr>
                                      <p:tavLst>
                                        <p:tav tm="0">
                                          <p:val>
                                            <p:strVal val="ppt_y"/>
                                          </p:val>
                                        </p:tav>
                                        <p:tav tm="100000">
                                          <p:val>
                                            <p:strVal val="ppt_y+.1"/>
                                          </p:val>
                                        </p:tav>
                                      </p:tavLst>
                                    </p:anim>
                                    <p:set>
                                      <p:cBhvr>
                                        <p:cTn id="41"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207D38-6BA7-B74D-A9FF-37A3931382E2}"/>
              </a:ext>
            </a:extLst>
          </p:cNvPr>
          <p:cNvGrpSpPr/>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783282E4-F0E1-5042-AC2B-81FC2EDE851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3FE5F29-F1CE-7C48-8579-586FD78BDA0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208C25-6BF9-CD49-8929-45A09C59A660}"/>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915075B-767D-734F-BB48-63E3417466E5}"/>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12D5DF4A-AAC9-AA4B-BBAB-B632B81AA37F}"/>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2551AB5F-1E8A-E74A-9467-F41D55830726}"/>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655C6A-99F9-C549-BB3F-AB384F83AFF0}"/>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AAC0B77-9B70-6C4A-A78F-FA716F46756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30ABB067-C6AC-664C-9AB7-C5BE8967E96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3D6441F-48FF-B449-9055-F9DEC2DCA235}"/>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0B52D66C-455E-D047-BD3A-AA6150D89CD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726228C-72CE-D54E-82AE-B8E49E63CC57}"/>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751A0F-3425-8D4A-822F-ECD7085CF793}"/>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815307FC-0196-7E46-A380-FC1F435C92A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CDE3443-2E85-6B42-93D3-FC00E47CE752}"/>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4E5F4946-B9C6-2943-816A-932EF9EE0631}"/>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CC6A8D3-1942-A149-BD09-0C199D0835FB}"/>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7519D63-DEB7-694B-AC73-B13C4A46A328}"/>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0116B5F-BE6F-7D43-9706-804F92F3BEA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sp>
        <p:nvSpPr>
          <p:cNvPr id="2" name="Rectangle 1">
            <a:extLst>
              <a:ext uri="{FF2B5EF4-FFF2-40B4-BE49-F238E27FC236}">
                <a16:creationId xmlns:a16="http://schemas.microsoft.com/office/drawing/2014/main" id="{1445F621-6E23-6342-9671-0024F1AF9B34}"/>
              </a:ext>
            </a:extLst>
          </p:cNvPr>
          <p:cNvSpPr/>
          <p:nvPr/>
        </p:nvSpPr>
        <p:spPr>
          <a:xfrm>
            <a:off x="1652186" y="538611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nvGrpSpPr>
          <p:cNvPr id="3" name="Group 2">
            <a:extLst>
              <a:ext uri="{FF2B5EF4-FFF2-40B4-BE49-F238E27FC236}">
                <a16:creationId xmlns:a16="http://schemas.microsoft.com/office/drawing/2014/main" id="{A84B8A70-FBCC-624A-825A-0C9FEC961D4E}"/>
              </a:ext>
            </a:extLst>
          </p:cNvPr>
          <p:cNvGrpSpPr/>
          <p:nvPr/>
        </p:nvGrpSpPr>
        <p:grpSpPr>
          <a:xfrm>
            <a:off x="1669292" y="569550"/>
            <a:ext cx="8845667" cy="4658730"/>
            <a:chOff x="1669294" y="1005686"/>
            <a:chExt cx="8845667" cy="4658730"/>
          </a:xfrm>
        </p:grpSpPr>
        <p:sp>
          <p:nvSpPr>
            <p:cNvPr id="4" name="Isosceles Triangle 39">
              <a:extLst>
                <a:ext uri="{FF2B5EF4-FFF2-40B4-BE49-F238E27FC236}">
                  <a16:creationId xmlns:a16="http://schemas.microsoft.com/office/drawing/2014/main" id="{3C5314CC-F55E-FB45-AA79-07F5B47BA9C6}"/>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0F2DFAA-67E1-6D41-B7DE-C73038799F60}"/>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6" name="Rectangle 5">
            <a:extLst>
              <a:ext uri="{FF2B5EF4-FFF2-40B4-BE49-F238E27FC236}">
                <a16:creationId xmlns:a16="http://schemas.microsoft.com/office/drawing/2014/main" id="{9CDE3095-898E-254C-9BE8-D77EEB6C852A}"/>
              </a:ext>
            </a:extLst>
          </p:cNvPr>
          <p:cNvSpPr/>
          <p:nvPr/>
        </p:nvSpPr>
        <p:spPr>
          <a:xfrm>
            <a:off x="2092411" y="981062"/>
            <a:ext cx="7704578" cy="1938992"/>
          </a:xfrm>
          <a:prstGeom prst="rect">
            <a:avLst/>
          </a:prstGeom>
        </p:spPr>
        <p:txBody>
          <a:bodyPr wrap="square">
            <a:spAutoFit/>
          </a:bodyPr>
          <a:lstStyle/>
          <a:p>
            <a:pPr marL="342900" lvl="0" indent="-342900">
              <a:spcAft>
                <a:spcPts val="1800"/>
              </a:spcAft>
              <a:buFont typeface="+mj-lt"/>
              <a:buAutoNum type="arabicPeriod"/>
            </a:pPr>
            <a:r>
              <a:rPr lang="nl-NL" b="1" dirty="0">
                <a:latin typeface="Arial" panose="020B0604020202020204" pitchFamily="34" charset="0"/>
              </a:rPr>
              <a:t>Ik durf me niet aan te melden, </a:t>
            </a:r>
            <a:br>
              <a:rPr lang="nl-NL" b="1" dirty="0">
                <a:latin typeface="Arial" panose="020B0604020202020204" pitchFamily="34" charset="0"/>
              </a:rPr>
            </a:br>
            <a:r>
              <a:rPr lang="nl-NL" b="1" dirty="0">
                <a:latin typeface="Arial" panose="020B0604020202020204" pitchFamily="34" charset="0"/>
              </a:rPr>
              <a:t>sportclubs houden niet van zieke mensen</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Ik kan niet overal bij in de sportschool, vanwege mijn rolstoel</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Ik mag met mijn rolstoel alleen op de slechtste baan spelen </a:t>
            </a:r>
            <a:br>
              <a:rPr lang="nl-NL" b="1" dirty="0">
                <a:latin typeface="Arial" panose="020B0604020202020204" pitchFamily="34" charset="0"/>
              </a:rPr>
            </a:br>
            <a:r>
              <a:rPr lang="nl-NL" b="1" dirty="0">
                <a:latin typeface="Arial" panose="020B0604020202020204" pitchFamily="34" charset="0"/>
              </a:rPr>
              <a:t>omdat ze denken dat ik de baan kapot rij</a:t>
            </a:r>
            <a:endParaRPr lang="en-US" b="1" dirty="0">
              <a:latin typeface="Arial" panose="020B0604020202020204" pitchFamily="34" charset="0"/>
            </a:endParaRPr>
          </a:p>
        </p:txBody>
      </p:sp>
      <p:sp>
        <p:nvSpPr>
          <p:cNvPr id="8" name="Subtitle 2">
            <a:extLst>
              <a:ext uri="{FF2B5EF4-FFF2-40B4-BE49-F238E27FC236}">
                <a16:creationId xmlns:a16="http://schemas.microsoft.com/office/drawing/2014/main" id="{4F429513-03D9-A54C-BB3A-72329B5BE61F}"/>
              </a:ext>
            </a:extLst>
          </p:cNvPr>
          <p:cNvSpPr txBox="1">
            <a:spLocks/>
          </p:cNvSpPr>
          <p:nvPr/>
        </p:nvSpPr>
        <p:spPr>
          <a:xfrm>
            <a:off x="1848961" y="5662486"/>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Wat </a:t>
            </a:r>
            <a:r>
              <a:rPr lang="en-US" b="1" dirty="0" err="1">
                <a:solidFill>
                  <a:schemeClr val="bg1"/>
                </a:solidFill>
                <a:latin typeface="Arial" panose="020B0604020202020204" pitchFamily="34" charset="0"/>
              </a:rPr>
              <a:t>er</a:t>
            </a:r>
            <a:r>
              <a:rPr lang="en-US" b="1" dirty="0">
                <a:solidFill>
                  <a:schemeClr val="bg1"/>
                </a:solidFill>
                <a:latin typeface="Arial" panose="020B0604020202020204" pitchFamily="34" charset="0"/>
              </a:rPr>
              <a:t> </a:t>
            </a:r>
            <a:r>
              <a:rPr lang="en-US" b="1" dirty="0" err="1">
                <a:solidFill>
                  <a:schemeClr val="bg1"/>
                </a:solidFill>
                <a:latin typeface="Arial" panose="020B0604020202020204" pitchFamily="34" charset="0"/>
              </a:rPr>
              <a:t>speelt</a:t>
            </a:r>
            <a:r>
              <a:rPr lang="en-US" b="1" dirty="0">
                <a:solidFill>
                  <a:schemeClr val="bg1"/>
                </a:solidFill>
                <a:latin typeface="Arial" panose="020B0604020202020204" pitchFamily="34" charset="0"/>
              </a:rPr>
              <a:t>…</a:t>
            </a:r>
          </a:p>
        </p:txBody>
      </p:sp>
      <p:sp>
        <p:nvSpPr>
          <p:cNvPr id="10" name="Title 1">
            <a:extLst>
              <a:ext uri="{FF2B5EF4-FFF2-40B4-BE49-F238E27FC236}">
                <a16:creationId xmlns:a16="http://schemas.microsoft.com/office/drawing/2014/main" id="{AC2F6FE7-0BB2-634B-955E-D16F61B3E793}"/>
              </a:ext>
            </a:extLst>
          </p:cNvPr>
          <p:cNvSpPr txBox="1">
            <a:spLocks/>
          </p:cNvSpPr>
          <p:nvPr/>
        </p:nvSpPr>
        <p:spPr>
          <a:xfrm>
            <a:off x="1669292" y="5502714"/>
            <a:ext cx="8679915" cy="1748729"/>
          </a:xfrm>
          <a:prstGeom prst="rect">
            <a:avLst/>
          </a:prstGeom>
        </p:spPr>
        <p:txBody>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r"/>
            <a:r>
              <a:rPr lang="en-US" b="1" spc="0" dirty="0" err="1">
                <a:solidFill>
                  <a:schemeClr val="bg1"/>
                </a:solidFill>
                <a:latin typeface="Arial" panose="020B0604020202020204" pitchFamily="34" charset="0"/>
              </a:rPr>
              <a:t>sporten</a:t>
            </a:r>
            <a:endParaRPr lang="en-US" b="1" spc="0" dirty="0">
              <a:solidFill>
                <a:schemeClr val="bg1"/>
              </a:solidFill>
              <a:latin typeface="Arial" panose="020B0604020202020204" pitchFamily="34" charset="0"/>
            </a:endParaRPr>
          </a:p>
        </p:txBody>
      </p:sp>
    </p:spTree>
    <p:extLst>
      <p:ext uri="{BB962C8B-B14F-4D97-AF65-F5344CB8AC3E}">
        <p14:creationId xmlns:p14="http://schemas.microsoft.com/office/powerpoint/2010/main" val="3283856646"/>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1500"/>
                            </p:stCondLst>
                            <p:childTnLst>
                              <p:par>
                                <p:cTn id="12" presetID="10" presetClass="entr" presetSubtype="0" fill="hold" grpId="0" nodeType="afterEffect">
                                  <p:stCondLst>
                                    <p:cond delay="100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3000"/>
                            </p:stCondLst>
                            <p:childTnLst>
                              <p:par>
                                <p:cTn id="16" presetID="10" presetClass="entr" presetSubtype="0" fill="hold" grpId="0" nodeType="afterEffect">
                                  <p:stCondLst>
                                    <p:cond delay="10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par>
                          <p:cTn id="19" fill="hold">
                            <p:stCondLst>
                              <p:cond delay="4500"/>
                            </p:stCondLst>
                            <p:childTnLst>
                              <p:par>
                                <p:cTn id="20" presetID="10" presetClass="entr" presetSubtype="0" fill="hold" grpId="0" nodeType="afterEffect">
                                  <p:stCondLst>
                                    <p:cond delay="100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par>
                          <p:cTn id="23" fill="hold">
                            <p:stCondLst>
                              <p:cond delay="6000"/>
                            </p:stCondLst>
                            <p:childTnLst>
                              <p:par>
                                <p:cTn id="24" presetID="10" presetClass="exit" presetSubtype="0" fill="hold" nodeType="afterEffect">
                                  <p:stCondLst>
                                    <p:cond delay="4000"/>
                                  </p:stCondLst>
                                  <p:childTnLst>
                                    <p:animEffect transition="out" filter="fade">
                                      <p:cBhvr>
                                        <p:cTn id="25" dur="1000"/>
                                        <p:tgtEl>
                                          <p:spTgt spid="3"/>
                                        </p:tgtEl>
                                      </p:cBhvr>
                                    </p:animEffect>
                                    <p:set>
                                      <p:cBhvr>
                                        <p:cTn id="26" dur="1" fill="hold">
                                          <p:stCondLst>
                                            <p:cond delay="999"/>
                                          </p:stCondLst>
                                        </p:cTn>
                                        <p:tgtEl>
                                          <p:spTgt spid="3"/>
                                        </p:tgtEl>
                                        <p:attrNameLst>
                                          <p:attrName>style.visibility</p:attrName>
                                        </p:attrNameLst>
                                      </p:cBhvr>
                                      <p:to>
                                        <p:strVal val="hidden"/>
                                      </p:to>
                                    </p:set>
                                  </p:childTnLst>
                                </p:cTn>
                              </p:par>
                              <p:par>
                                <p:cTn id="27" presetID="10" presetClass="exit" presetSubtype="0" fill="hold" grpId="1" nodeType="withEffect">
                                  <p:stCondLst>
                                    <p:cond delay="3500"/>
                                  </p:stCondLst>
                                  <p:childTnLst>
                                    <p:animEffect transition="out" filter="fade">
                                      <p:cBhvr>
                                        <p:cTn id="28" dur="1000"/>
                                        <p:tgtEl>
                                          <p:spTgt spid="6">
                                            <p:txEl>
                                              <p:pRg st="0" end="0"/>
                                            </p:txEl>
                                          </p:spTgt>
                                        </p:tgtEl>
                                      </p:cBhvr>
                                    </p:animEffect>
                                    <p:set>
                                      <p:cBhvr>
                                        <p:cTn id="29" dur="1" fill="hold">
                                          <p:stCondLst>
                                            <p:cond delay="999"/>
                                          </p:stCondLst>
                                        </p:cTn>
                                        <p:tgtEl>
                                          <p:spTgt spid="6">
                                            <p:txEl>
                                              <p:pRg st="0" end="0"/>
                                            </p:txEl>
                                          </p:spTgt>
                                        </p:tgtEl>
                                        <p:attrNameLst>
                                          <p:attrName>style.visibility</p:attrName>
                                        </p:attrNameLst>
                                      </p:cBhvr>
                                      <p:to>
                                        <p:strVal val="hidden"/>
                                      </p:to>
                                    </p:set>
                                  </p:childTnLst>
                                </p:cTn>
                              </p:par>
                              <p:par>
                                <p:cTn id="30" presetID="10" presetClass="exit" presetSubtype="0" fill="hold" grpId="1" nodeType="withEffect">
                                  <p:stCondLst>
                                    <p:cond delay="3500"/>
                                  </p:stCondLst>
                                  <p:childTnLst>
                                    <p:animEffect transition="out" filter="fade">
                                      <p:cBhvr>
                                        <p:cTn id="31" dur="1000"/>
                                        <p:tgtEl>
                                          <p:spTgt spid="6">
                                            <p:txEl>
                                              <p:pRg st="1" end="1"/>
                                            </p:txEl>
                                          </p:spTgt>
                                        </p:tgtEl>
                                      </p:cBhvr>
                                    </p:animEffect>
                                    <p:set>
                                      <p:cBhvr>
                                        <p:cTn id="32" dur="1" fill="hold">
                                          <p:stCondLst>
                                            <p:cond delay="999"/>
                                          </p:stCondLst>
                                        </p:cTn>
                                        <p:tgtEl>
                                          <p:spTgt spid="6">
                                            <p:txEl>
                                              <p:pRg st="1" end="1"/>
                                            </p:txEl>
                                          </p:spTgt>
                                        </p:tgtEl>
                                        <p:attrNameLst>
                                          <p:attrName>style.visibility</p:attrName>
                                        </p:attrNameLst>
                                      </p:cBhvr>
                                      <p:to>
                                        <p:strVal val="hidden"/>
                                      </p:to>
                                    </p:set>
                                  </p:childTnLst>
                                </p:cTn>
                              </p:par>
                              <p:par>
                                <p:cTn id="33" presetID="10" presetClass="exit" presetSubtype="0" fill="hold" grpId="1" nodeType="withEffect">
                                  <p:stCondLst>
                                    <p:cond delay="3500"/>
                                  </p:stCondLst>
                                  <p:childTnLst>
                                    <p:animEffect transition="out" filter="fade">
                                      <p:cBhvr>
                                        <p:cTn id="34" dur="1000"/>
                                        <p:tgtEl>
                                          <p:spTgt spid="6">
                                            <p:txEl>
                                              <p:pRg st="2" end="2"/>
                                            </p:txEl>
                                          </p:spTgt>
                                        </p:tgtEl>
                                      </p:cBhvr>
                                    </p:animEffect>
                                    <p:set>
                                      <p:cBhvr>
                                        <p:cTn id="35" dur="1" fill="hold">
                                          <p:stCondLst>
                                            <p:cond delay="999"/>
                                          </p:stCondLst>
                                        </p:cTn>
                                        <p:tgtEl>
                                          <p:spTgt spid="6">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uiExpand="1" build="p"/>
      <p:bldP spid="6" grpId="1"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207D38-6BA7-B74D-A9FF-37A3931382E2}"/>
              </a:ext>
            </a:extLst>
          </p:cNvPr>
          <p:cNvGrpSpPr/>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783282E4-F0E1-5042-AC2B-81FC2EDE851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3FE5F29-F1CE-7C48-8579-586FD78BDA0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208C25-6BF9-CD49-8929-45A09C59A660}"/>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915075B-767D-734F-BB48-63E3417466E5}"/>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12D5DF4A-AAC9-AA4B-BBAB-B632B81AA37F}"/>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2551AB5F-1E8A-E74A-9467-F41D55830726}"/>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655C6A-99F9-C549-BB3F-AB384F83AFF0}"/>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AAC0B77-9B70-6C4A-A78F-FA716F46756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30ABB067-C6AC-664C-9AB7-C5BE8967E96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3D6441F-48FF-B449-9055-F9DEC2DCA235}"/>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0B52D66C-455E-D047-BD3A-AA6150D89CD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726228C-72CE-D54E-82AE-B8E49E63CC57}"/>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751A0F-3425-8D4A-822F-ECD7085CF793}"/>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815307FC-0196-7E46-A380-FC1F435C92A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CDE3443-2E85-6B42-93D3-FC00E47CE752}"/>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4E5F4946-B9C6-2943-816A-932EF9EE0631}"/>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CC6A8D3-1942-A149-BD09-0C199D0835FB}"/>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7519D63-DEB7-694B-AC73-B13C4A46A328}"/>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0116B5F-BE6F-7D43-9706-804F92F3BEA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grpSp>
        <p:nvGrpSpPr>
          <p:cNvPr id="3" name="Group 2">
            <a:extLst>
              <a:ext uri="{FF2B5EF4-FFF2-40B4-BE49-F238E27FC236}">
                <a16:creationId xmlns:a16="http://schemas.microsoft.com/office/drawing/2014/main" id="{A84B8A70-FBCC-624A-825A-0C9FEC961D4E}"/>
              </a:ext>
            </a:extLst>
          </p:cNvPr>
          <p:cNvGrpSpPr/>
          <p:nvPr/>
        </p:nvGrpSpPr>
        <p:grpSpPr>
          <a:xfrm rot="10800000">
            <a:off x="1649822" y="1443572"/>
            <a:ext cx="8845667" cy="4658730"/>
            <a:chOff x="1669294" y="1005686"/>
            <a:chExt cx="8845667" cy="4658730"/>
          </a:xfrm>
        </p:grpSpPr>
        <p:sp>
          <p:nvSpPr>
            <p:cNvPr id="4" name="Isosceles Triangle 39">
              <a:extLst>
                <a:ext uri="{FF2B5EF4-FFF2-40B4-BE49-F238E27FC236}">
                  <a16:creationId xmlns:a16="http://schemas.microsoft.com/office/drawing/2014/main" id="{3C5314CC-F55E-FB45-AA79-07F5B47BA9C6}"/>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0F2DFAA-67E1-6D41-B7DE-C73038799F60}"/>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6" name="Rectangle 5">
            <a:extLst>
              <a:ext uri="{FF2B5EF4-FFF2-40B4-BE49-F238E27FC236}">
                <a16:creationId xmlns:a16="http://schemas.microsoft.com/office/drawing/2014/main" id="{9CDE3095-898E-254C-9BE8-D77EEB6C852A}"/>
              </a:ext>
            </a:extLst>
          </p:cNvPr>
          <p:cNvSpPr/>
          <p:nvPr/>
        </p:nvSpPr>
        <p:spPr>
          <a:xfrm>
            <a:off x="2062248" y="2214348"/>
            <a:ext cx="7977788" cy="1938992"/>
          </a:xfrm>
          <a:prstGeom prst="rect">
            <a:avLst/>
          </a:prstGeom>
        </p:spPr>
        <p:txBody>
          <a:bodyPr wrap="square">
            <a:spAutoFit/>
          </a:bodyPr>
          <a:lstStyle/>
          <a:p>
            <a:pPr marL="342900" lvl="0" indent="-342900">
              <a:spcAft>
                <a:spcPts val="1800"/>
              </a:spcAft>
              <a:buFont typeface="+mj-lt"/>
              <a:buAutoNum type="arabicPeriod"/>
            </a:pPr>
            <a:r>
              <a:rPr lang="nl-NL" b="1" dirty="0">
                <a:latin typeface="Arial" panose="020B0604020202020204" pitchFamily="34" charset="0"/>
              </a:rPr>
              <a:t>Sportclubs zouden meer begrip kunnen hebben </a:t>
            </a:r>
            <a:br>
              <a:rPr lang="nl-NL" b="1" dirty="0">
                <a:latin typeface="Arial" panose="020B0604020202020204" pitchFamily="34" charset="0"/>
              </a:rPr>
            </a:br>
            <a:r>
              <a:rPr lang="nl-NL" b="1" dirty="0">
                <a:latin typeface="Arial" panose="020B0604020202020204" pitchFamily="34" charset="0"/>
              </a:rPr>
              <a:t>voor mensen die iets hebben</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De sportscholen meer rolstoelvriendelijk maken </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Organiseer een rolstoeltoernooi, dan zie je dat mensen in een rolstoel de tennisbanen niet kapot maken</a:t>
            </a:r>
            <a:endParaRPr lang="en-US" b="1" dirty="0">
              <a:latin typeface="Arial" panose="020B0604020202020204" pitchFamily="34" charset="0"/>
            </a:endParaRPr>
          </a:p>
        </p:txBody>
      </p:sp>
      <p:grpSp>
        <p:nvGrpSpPr>
          <p:cNvPr id="7" name="Group 6">
            <a:extLst>
              <a:ext uri="{FF2B5EF4-FFF2-40B4-BE49-F238E27FC236}">
                <a16:creationId xmlns:a16="http://schemas.microsoft.com/office/drawing/2014/main" id="{9D527D04-121E-0745-9D38-09E631A86199}"/>
              </a:ext>
            </a:extLst>
          </p:cNvPr>
          <p:cNvGrpSpPr/>
          <p:nvPr/>
        </p:nvGrpSpPr>
        <p:grpSpPr>
          <a:xfrm>
            <a:off x="1648867" y="5386118"/>
            <a:ext cx="8843596" cy="1865325"/>
            <a:chOff x="1652186" y="5386118"/>
            <a:chExt cx="8843596" cy="1865325"/>
          </a:xfrm>
        </p:grpSpPr>
        <p:sp>
          <p:nvSpPr>
            <p:cNvPr id="2" name="Rectangle 1">
              <a:extLst>
                <a:ext uri="{FF2B5EF4-FFF2-40B4-BE49-F238E27FC236}">
                  <a16:creationId xmlns:a16="http://schemas.microsoft.com/office/drawing/2014/main" id="{1445F621-6E23-6342-9671-0024F1AF9B34}"/>
                </a:ext>
              </a:extLst>
            </p:cNvPr>
            <p:cNvSpPr/>
            <p:nvPr/>
          </p:nvSpPr>
          <p:spPr>
            <a:xfrm>
              <a:off x="1652186" y="538611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sp>
          <p:nvSpPr>
            <p:cNvPr id="10" name="Title 1">
              <a:extLst>
                <a:ext uri="{FF2B5EF4-FFF2-40B4-BE49-F238E27FC236}">
                  <a16:creationId xmlns:a16="http://schemas.microsoft.com/office/drawing/2014/main" id="{AC2F6FE7-0BB2-634B-955E-D16F61B3E793}"/>
                </a:ext>
              </a:extLst>
            </p:cNvPr>
            <p:cNvSpPr txBox="1">
              <a:spLocks/>
            </p:cNvSpPr>
            <p:nvPr/>
          </p:nvSpPr>
          <p:spPr>
            <a:xfrm>
              <a:off x="1669292" y="5502714"/>
              <a:ext cx="8679915" cy="1748729"/>
            </a:xfrm>
            <a:prstGeom prst="rect">
              <a:avLst/>
            </a:prstGeom>
          </p:spPr>
          <p:txBody>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r"/>
              <a:r>
                <a:rPr lang="en-US" b="1" spc="0" dirty="0" err="1">
                  <a:solidFill>
                    <a:schemeClr val="bg1"/>
                  </a:solidFill>
                  <a:latin typeface="Arial" panose="020B0604020202020204" pitchFamily="34" charset="0"/>
                </a:rPr>
                <a:t>sporten</a:t>
              </a:r>
              <a:endParaRPr lang="en-US" b="1" spc="0" dirty="0">
                <a:solidFill>
                  <a:schemeClr val="bg1"/>
                </a:solidFill>
                <a:latin typeface="Arial" panose="020B0604020202020204" pitchFamily="34" charset="0"/>
              </a:endParaRPr>
            </a:p>
          </p:txBody>
        </p:sp>
      </p:grpSp>
      <p:sp>
        <p:nvSpPr>
          <p:cNvPr id="31" name="Subtitle 2">
            <a:extLst>
              <a:ext uri="{FF2B5EF4-FFF2-40B4-BE49-F238E27FC236}">
                <a16:creationId xmlns:a16="http://schemas.microsoft.com/office/drawing/2014/main" id="{1EC10CD7-4CBC-9F45-95D0-62E8B64123A7}"/>
              </a:ext>
            </a:extLst>
          </p:cNvPr>
          <p:cNvSpPr txBox="1">
            <a:spLocks/>
          </p:cNvSpPr>
          <p:nvPr/>
        </p:nvSpPr>
        <p:spPr>
          <a:xfrm>
            <a:off x="1848961" y="884540"/>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De </a:t>
            </a:r>
            <a:r>
              <a:rPr lang="en-US" b="1" dirty="0" err="1">
                <a:solidFill>
                  <a:schemeClr val="bg1"/>
                </a:solidFill>
                <a:latin typeface="Arial" panose="020B0604020202020204" pitchFamily="34" charset="0"/>
              </a:rPr>
              <a:t>oplossing</a:t>
            </a:r>
            <a:r>
              <a:rPr lang="en-US" b="1" dirty="0">
                <a:solidFill>
                  <a:schemeClr val="bg1"/>
                </a:solidFill>
                <a:latin typeface="Arial" panose="020B0604020202020204" pitchFamily="34" charset="0"/>
              </a:rPr>
              <a:t>:</a:t>
            </a:r>
          </a:p>
        </p:txBody>
      </p:sp>
      <p:sp>
        <p:nvSpPr>
          <p:cNvPr id="8" name="Subtitle 2">
            <a:extLst>
              <a:ext uri="{FF2B5EF4-FFF2-40B4-BE49-F238E27FC236}">
                <a16:creationId xmlns:a16="http://schemas.microsoft.com/office/drawing/2014/main" id="{4F429513-03D9-A54C-BB3A-72329B5BE61F}"/>
              </a:ext>
            </a:extLst>
          </p:cNvPr>
          <p:cNvSpPr txBox="1">
            <a:spLocks/>
          </p:cNvSpPr>
          <p:nvPr/>
        </p:nvSpPr>
        <p:spPr>
          <a:xfrm>
            <a:off x="1848961" y="5662486"/>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Wat </a:t>
            </a:r>
            <a:r>
              <a:rPr lang="en-US" b="1" dirty="0" err="1">
                <a:solidFill>
                  <a:schemeClr val="bg1"/>
                </a:solidFill>
                <a:latin typeface="Arial" panose="020B0604020202020204" pitchFamily="34" charset="0"/>
              </a:rPr>
              <a:t>er</a:t>
            </a:r>
            <a:r>
              <a:rPr lang="en-US" b="1" dirty="0">
                <a:solidFill>
                  <a:schemeClr val="bg1"/>
                </a:solidFill>
                <a:latin typeface="Arial" panose="020B0604020202020204" pitchFamily="34" charset="0"/>
              </a:rPr>
              <a:t> </a:t>
            </a:r>
            <a:r>
              <a:rPr lang="en-US" b="1" dirty="0" err="1">
                <a:solidFill>
                  <a:schemeClr val="bg1"/>
                </a:solidFill>
                <a:latin typeface="Arial" panose="020B0604020202020204" pitchFamily="34" charset="0"/>
              </a:rPr>
              <a:t>speelt</a:t>
            </a:r>
            <a:r>
              <a:rPr lang="en-US" b="1" dirty="0">
                <a:solidFill>
                  <a:schemeClr val="bg1"/>
                </a:solidFill>
                <a:latin typeface="Arial" panose="020B0604020202020204" pitchFamily="34" charset="0"/>
              </a:rPr>
              <a:t>…</a:t>
            </a:r>
          </a:p>
        </p:txBody>
      </p:sp>
    </p:spTree>
    <p:custDataLst>
      <p:tags r:id="rId1"/>
    </p:custDataLst>
    <p:extLst>
      <p:ext uri="{BB962C8B-B14F-4D97-AF65-F5344CB8AC3E}">
        <p14:creationId xmlns:p14="http://schemas.microsoft.com/office/powerpoint/2010/main" val="193582214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afterEffect">
                                  <p:stCondLst>
                                    <p:cond delay="0"/>
                                  </p:stCondLst>
                                  <p:childTnLst>
                                    <p:animMotion origin="layout" path="M 3.33333E-6 3.7037E-6 L 3.33333E-6 -0.68866 " pathEditMode="relative" rAng="0" ptsTypes="AA">
                                      <p:cBhvr>
                                        <p:cTn id="6" dur="2000" fill="hold"/>
                                        <p:tgtEl>
                                          <p:spTgt spid="7"/>
                                        </p:tgtEl>
                                        <p:attrNameLst>
                                          <p:attrName>ppt_x</p:attrName>
                                          <p:attrName>ppt_y</p:attrName>
                                        </p:attrNameLst>
                                      </p:cBhvr>
                                      <p:rCtr x="0" y="-34444"/>
                                    </p:animMotion>
                                  </p:childTnLst>
                                </p:cTn>
                              </p:par>
                              <p:par>
                                <p:cTn id="7" presetID="1" presetClass="exit" presetSubtype="0" fill="hold" grpId="0" nodeType="withEffect">
                                  <p:stCondLst>
                                    <p:cond delay="500"/>
                                  </p:stCondLst>
                                  <p:childTnLst>
                                    <p:set>
                                      <p:cBhvr>
                                        <p:cTn id="8" dur="1" fill="hold">
                                          <p:stCondLst>
                                            <p:cond delay="0"/>
                                          </p:stCondLst>
                                        </p:cTn>
                                        <p:tgtEl>
                                          <p:spTgt spid="8"/>
                                        </p:tgtEl>
                                        <p:attrNameLst>
                                          <p:attrName>style.visibility</p:attrName>
                                        </p:attrNameLst>
                                      </p:cBhvr>
                                      <p:to>
                                        <p:strVal val="hidden"/>
                                      </p:to>
                                    </p:set>
                                  </p:childTnLst>
                                </p:cTn>
                              </p:par>
                            </p:childTnLst>
                          </p:cTn>
                        </p:par>
                        <p:par>
                          <p:cTn id="9" fill="hold">
                            <p:stCondLst>
                              <p:cond delay="2000"/>
                            </p:stCondLst>
                            <p:childTnLst>
                              <p:par>
                                <p:cTn id="10" presetID="2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childTnLst>
                                </p:cTn>
                              </p:par>
                            </p:childTnLst>
                          </p:cTn>
                        </p:par>
                        <p:par>
                          <p:cTn id="20" fill="hold">
                            <p:stCondLst>
                              <p:cond delay="4500"/>
                            </p:stCondLst>
                            <p:childTnLst>
                              <p:par>
                                <p:cTn id="21" presetID="10" presetClass="entr" presetSubtype="0" fill="hold" grpId="0" nodeType="after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10FC59-31BB-B446-BC28-0BFDCF4E267F}"/>
              </a:ext>
            </a:extLst>
          </p:cNvPr>
          <p:cNvPicPr>
            <a:picLocks noChangeAspect="1"/>
          </p:cNvPicPr>
          <p:nvPr/>
        </p:nvPicPr>
        <p:blipFill>
          <a:blip r:embed="rId2"/>
          <a:stretch>
            <a:fillRect/>
          </a:stretch>
        </p:blipFill>
        <p:spPr>
          <a:xfrm>
            <a:off x="5684790" y="1784195"/>
            <a:ext cx="1635676" cy="4348973"/>
          </a:xfrm>
          <a:prstGeom prst="rect">
            <a:avLst/>
          </a:prstGeom>
        </p:spPr>
      </p:pic>
      <p:pic>
        <p:nvPicPr>
          <p:cNvPr id="2" name="Picture 1">
            <a:extLst>
              <a:ext uri="{FF2B5EF4-FFF2-40B4-BE49-F238E27FC236}">
                <a16:creationId xmlns:a16="http://schemas.microsoft.com/office/drawing/2014/main" id="{B3598D7F-2CD2-F048-82BD-1DDA7B03DCD5}"/>
              </a:ext>
            </a:extLst>
          </p:cNvPr>
          <p:cNvPicPr>
            <a:picLocks noChangeAspect="1"/>
          </p:cNvPicPr>
          <p:nvPr/>
        </p:nvPicPr>
        <p:blipFill>
          <a:blip r:embed="rId3"/>
          <a:stretch>
            <a:fillRect/>
          </a:stretch>
        </p:blipFill>
        <p:spPr>
          <a:xfrm>
            <a:off x="4395749" y="1935047"/>
            <a:ext cx="7035800" cy="4749800"/>
          </a:xfrm>
          <a:prstGeom prst="rect">
            <a:avLst/>
          </a:prstGeom>
        </p:spPr>
      </p:pic>
      <p:sp>
        <p:nvSpPr>
          <p:cNvPr id="4" name="TextBox 3">
            <a:extLst>
              <a:ext uri="{FF2B5EF4-FFF2-40B4-BE49-F238E27FC236}">
                <a16:creationId xmlns:a16="http://schemas.microsoft.com/office/drawing/2014/main" id="{24D0C8B6-57B3-C545-80DE-CA2AF33F836B}"/>
              </a:ext>
            </a:extLst>
          </p:cNvPr>
          <p:cNvSpPr txBox="1"/>
          <p:nvPr/>
        </p:nvSpPr>
        <p:spPr>
          <a:xfrm>
            <a:off x="295523" y="305068"/>
            <a:ext cx="12163177" cy="6247864"/>
          </a:xfrm>
          <a:prstGeom prst="rect">
            <a:avLst/>
          </a:prstGeom>
          <a:noFill/>
        </p:spPr>
        <p:txBody>
          <a:bodyPr wrap="square" rtlCol="0">
            <a:spAutoFit/>
          </a:bodyPr>
          <a:lstStyle/>
          <a:p>
            <a:r>
              <a:rPr lang="en-US" sz="4000" spc="300" dirty="0">
                <a:latin typeface="Arial" panose="020B0604020202020204" pitchFamily="34" charset="0"/>
              </a:rPr>
              <a:t>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 blah</a:t>
            </a:r>
          </a:p>
          <a:p>
            <a:r>
              <a:rPr lang="en-US" sz="4000" spc="300" dirty="0">
                <a:latin typeface="Arial" panose="020B0604020202020204" pitchFamily="34" charset="0"/>
              </a:rPr>
              <a:t>blah blah blah blah blah blah blah blah blah</a:t>
            </a:r>
          </a:p>
        </p:txBody>
      </p:sp>
      <p:sp>
        <p:nvSpPr>
          <p:cNvPr id="5" name="TextBox 4">
            <a:extLst>
              <a:ext uri="{FF2B5EF4-FFF2-40B4-BE49-F238E27FC236}">
                <a16:creationId xmlns:a16="http://schemas.microsoft.com/office/drawing/2014/main" id="{20FD7619-3632-8B45-B472-53D63E3B616B}"/>
              </a:ext>
            </a:extLst>
          </p:cNvPr>
          <p:cNvSpPr txBox="1"/>
          <p:nvPr/>
        </p:nvSpPr>
        <p:spPr>
          <a:xfrm>
            <a:off x="9144000" y="6176"/>
            <a:ext cx="1494845" cy="3170099"/>
          </a:xfrm>
          <a:prstGeom prst="rect">
            <a:avLst/>
          </a:prstGeom>
          <a:noFill/>
        </p:spPr>
        <p:txBody>
          <a:bodyPr wrap="square" rtlCol="0">
            <a:spAutoFit/>
          </a:bodyPr>
          <a:lstStyle/>
          <a:p>
            <a:r>
              <a:rPr lang="en-US" sz="20000" b="1" dirty="0">
                <a:latin typeface="Arial" panose="020B0604020202020204" pitchFamily="34" charset="0"/>
              </a:rPr>
              <a:t>?</a:t>
            </a:r>
          </a:p>
        </p:txBody>
      </p:sp>
    </p:spTree>
    <p:extLst>
      <p:ext uri="{BB962C8B-B14F-4D97-AF65-F5344CB8AC3E}">
        <p14:creationId xmlns:p14="http://schemas.microsoft.com/office/powerpoint/2010/main" val="413621164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decel="5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4" fill="hold" grpId="0" nodeType="afterEffect">
                                  <p:stCondLst>
                                    <p:cond delay="0"/>
                                  </p:stCondLst>
                                  <p:iterate type="wd">
                                    <p:tmPct val="10000"/>
                                  </p:iterate>
                                  <p:childTnLst>
                                    <p:set>
                                      <p:cBhvr>
                                        <p:cTn id="16" dur="1" fill="hold">
                                          <p:stCondLst>
                                            <p:cond delay="0"/>
                                          </p:stCondLst>
                                        </p:cTn>
                                        <p:tgtEl>
                                          <p:spTgt spid="4"/>
                                        </p:tgtEl>
                                        <p:attrNameLst>
                                          <p:attrName>style.visibility</p:attrName>
                                        </p:attrNameLst>
                                      </p:cBhvr>
                                      <p:to>
                                        <p:strVal val="visible"/>
                                      </p:to>
                                    </p:set>
                                    <p:animEffect transition="in" filter="wipe(down)">
                                      <p:cBhvr>
                                        <p:cTn id="17" dur="1000"/>
                                        <p:tgtEl>
                                          <p:spTgt spid="4"/>
                                        </p:tgtEl>
                                      </p:cBhvr>
                                    </p:animEffect>
                                  </p:childTnLst>
                                </p:cTn>
                              </p:par>
                            </p:childTnLst>
                          </p:cTn>
                        </p:par>
                        <p:par>
                          <p:cTn id="18" fill="hold">
                            <p:stCondLst>
                              <p:cond delay="11900"/>
                            </p:stCondLst>
                            <p:childTnLst>
                              <p:par>
                                <p:cTn id="19" presetID="9" presetClass="exit" presetSubtype="0" fill="hold" grpId="1" nodeType="afterEffect">
                                  <p:stCondLst>
                                    <p:cond delay="0"/>
                                  </p:stCondLst>
                                  <p:iterate type="wd">
                                    <p:tmPct val="0"/>
                                  </p:iterate>
                                  <p:childTnLst>
                                    <p:animEffect transition="out" filter="dissolve">
                                      <p:cBhvr>
                                        <p:cTn id="20" dur="1000"/>
                                        <p:tgtEl>
                                          <p:spTgt spid="4"/>
                                        </p:tgtEl>
                                      </p:cBhvr>
                                    </p:animEffect>
                                    <p:set>
                                      <p:cBhvr>
                                        <p:cTn id="21" dur="1" fill="hold">
                                          <p:stCondLst>
                                            <p:cond delay="999"/>
                                          </p:stCondLst>
                                        </p:cTn>
                                        <p:tgtEl>
                                          <p:spTgt spid="4"/>
                                        </p:tgtEl>
                                        <p:attrNameLst>
                                          <p:attrName>style.visibility</p:attrName>
                                        </p:attrNameLst>
                                      </p:cBhvr>
                                      <p:to>
                                        <p:strVal val="hidden"/>
                                      </p:to>
                                    </p:set>
                                  </p:childTnLst>
                                </p:cTn>
                              </p:par>
                              <p:par>
                                <p:cTn id="22" presetID="9" presetClass="entr" presetSubtype="0" fill="hold" grpId="0" nodeType="withEffect">
                                  <p:stCondLst>
                                    <p:cond delay="50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par>
                          <p:cTn id="25" fill="hold">
                            <p:stCondLst>
                              <p:cond delay="12900"/>
                            </p:stCondLst>
                            <p:childTnLst>
                              <p:par>
                                <p:cTn id="26" presetID="1" presetClass="exit" presetSubtype="0" fill="hold" grpId="1" nodeType="afterEffect">
                                  <p:stCondLst>
                                    <p:cond delay="2000"/>
                                  </p:stCondLst>
                                  <p:childTnLst>
                                    <p:set>
                                      <p:cBhvr>
                                        <p:cTn id="27"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207D38-6BA7-B74D-A9FF-37A3931382E2}"/>
              </a:ext>
            </a:extLst>
          </p:cNvPr>
          <p:cNvGrpSpPr/>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783282E4-F0E1-5042-AC2B-81FC2EDE851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3FE5F29-F1CE-7C48-8579-586FD78BDA0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208C25-6BF9-CD49-8929-45A09C59A660}"/>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915075B-767D-734F-BB48-63E3417466E5}"/>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12D5DF4A-AAC9-AA4B-BBAB-B632B81AA37F}"/>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2551AB5F-1E8A-E74A-9467-F41D55830726}"/>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655C6A-99F9-C549-BB3F-AB384F83AFF0}"/>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AAC0B77-9B70-6C4A-A78F-FA716F46756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30ABB067-C6AC-664C-9AB7-C5BE8967E96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3D6441F-48FF-B449-9055-F9DEC2DCA235}"/>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0B52D66C-455E-D047-BD3A-AA6150D89CD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726228C-72CE-D54E-82AE-B8E49E63CC57}"/>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751A0F-3425-8D4A-822F-ECD7085CF793}"/>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815307FC-0196-7E46-A380-FC1F435C92A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CDE3443-2E85-6B42-93D3-FC00E47CE752}"/>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4E5F4946-B9C6-2943-816A-932EF9EE0631}"/>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CC6A8D3-1942-A149-BD09-0C199D0835FB}"/>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7519D63-DEB7-694B-AC73-B13C4A46A328}"/>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0116B5F-BE6F-7D43-9706-804F92F3BEA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sp>
        <p:nvSpPr>
          <p:cNvPr id="2" name="Rectangle 1">
            <a:extLst>
              <a:ext uri="{FF2B5EF4-FFF2-40B4-BE49-F238E27FC236}">
                <a16:creationId xmlns:a16="http://schemas.microsoft.com/office/drawing/2014/main" id="{1445F621-6E23-6342-9671-0024F1AF9B34}"/>
              </a:ext>
            </a:extLst>
          </p:cNvPr>
          <p:cNvSpPr/>
          <p:nvPr/>
        </p:nvSpPr>
        <p:spPr>
          <a:xfrm>
            <a:off x="1652186" y="538611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nvGrpSpPr>
          <p:cNvPr id="3" name="Group 2">
            <a:extLst>
              <a:ext uri="{FF2B5EF4-FFF2-40B4-BE49-F238E27FC236}">
                <a16:creationId xmlns:a16="http://schemas.microsoft.com/office/drawing/2014/main" id="{A84B8A70-FBCC-624A-825A-0C9FEC961D4E}"/>
              </a:ext>
            </a:extLst>
          </p:cNvPr>
          <p:cNvGrpSpPr/>
          <p:nvPr/>
        </p:nvGrpSpPr>
        <p:grpSpPr>
          <a:xfrm>
            <a:off x="1669292" y="569550"/>
            <a:ext cx="8845667" cy="4658730"/>
            <a:chOff x="1669294" y="1005686"/>
            <a:chExt cx="8845667" cy="4658730"/>
          </a:xfrm>
        </p:grpSpPr>
        <p:sp>
          <p:nvSpPr>
            <p:cNvPr id="4" name="Isosceles Triangle 39">
              <a:extLst>
                <a:ext uri="{FF2B5EF4-FFF2-40B4-BE49-F238E27FC236}">
                  <a16:creationId xmlns:a16="http://schemas.microsoft.com/office/drawing/2014/main" id="{3C5314CC-F55E-FB45-AA79-07F5B47BA9C6}"/>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0F2DFAA-67E1-6D41-B7DE-C73038799F60}"/>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6" name="Rectangle 5">
            <a:extLst>
              <a:ext uri="{FF2B5EF4-FFF2-40B4-BE49-F238E27FC236}">
                <a16:creationId xmlns:a16="http://schemas.microsoft.com/office/drawing/2014/main" id="{9CDE3095-898E-254C-9BE8-D77EEB6C852A}"/>
              </a:ext>
            </a:extLst>
          </p:cNvPr>
          <p:cNvSpPr/>
          <p:nvPr/>
        </p:nvSpPr>
        <p:spPr>
          <a:xfrm>
            <a:off x="2092410" y="981062"/>
            <a:ext cx="8241153" cy="3462487"/>
          </a:xfrm>
          <a:prstGeom prst="rect">
            <a:avLst/>
          </a:prstGeom>
        </p:spPr>
        <p:txBody>
          <a:bodyPr wrap="square">
            <a:spAutoFit/>
          </a:bodyPr>
          <a:lstStyle/>
          <a:p>
            <a:pPr marL="342900" indent="-342900">
              <a:spcAft>
                <a:spcPts val="1800"/>
              </a:spcAft>
              <a:buFont typeface="+mj-lt"/>
              <a:buAutoNum type="arabicPeriod"/>
            </a:pPr>
            <a:r>
              <a:rPr lang="nl-NL" b="1" dirty="0">
                <a:latin typeface="Arial" panose="020B0604020202020204" pitchFamily="34" charset="0"/>
              </a:rPr>
              <a:t>Ik begrijp de moeilijke woorden van de dokter niet goed</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Ik ben psychisch kwetsbaar, ik word vaker niet gehoord of </a:t>
            </a:r>
            <a:br>
              <a:rPr lang="nl-NL" b="1" dirty="0">
                <a:latin typeface="Arial" panose="020B0604020202020204" pitchFamily="34" charset="0"/>
              </a:rPr>
            </a:br>
            <a:r>
              <a:rPr lang="nl-NL" b="1" dirty="0">
                <a:latin typeface="Arial" panose="020B0604020202020204" pitchFamily="34" charset="0"/>
              </a:rPr>
              <a:t>niet geholpen of ze vinden dat ik me aanstel</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De bordjes voor de richting zijn onduidelijk</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De dokter snapt me vaak niet</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Mensen weten niet hoe ze met me om moeten gaan omdat ik de dingen niet zo snel begrijp en ik niet zo goed in sociale contacten ben</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Ik vind het erg druk in het ziekenhuis</a:t>
            </a:r>
            <a:endParaRPr lang="en-US" b="1" dirty="0">
              <a:latin typeface="Arial" panose="020B0604020202020204" pitchFamily="34" charset="0"/>
            </a:endParaRPr>
          </a:p>
        </p:txBody>
      </p:sp>
      <p:sp>
        <p:nvSpPr>
          <p:cNvPr id="8" name="Subtitle 2">
            <a:extLst>
              <a:ext uri="{FF2B5EF4-FFF2-40B4-BE49-F238E27FC236}">
                <a16:creationId xmlns:a16="http://schemas.microsoft.com/office/drawing/2014/main" id="{4F429513-03D9-A54C-BB3A-72329B5BE61F}"/>
              </a:ext>
            </a:extLst>
          </p:cNvPr>
          <p:cNvSpPr txBox="1">
            <a:spLocks/>
          </p:cNvSpPr>
          <p:nvPr/>
        </p:nvSpPr>
        <p:spPr>
          <a:xfrm>
            <a:off x="1848961" y="5662486"/>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Wat </a:t>
            </a:r>
            <a:r>
              <a:rPr lang="en-US" b="1" dirty="0" err="1">
                <a:solidFill>
                  <a:schemeClr val="bg1"/>
                </a:solidFill>
                <a:latin typeface="Arial" panose="020B0604020202020204" pitchFamily="34" charset="0"/>
              </a:rPr>
              <a:t>er</a:t>
            </a:r>
            <a:r>
              <a:rPr lang="en-US" b="1" dirty="0">
                <a:solidFill>
                  <a:schemeClr val="bg1"/>
                </a:solidFill>
                <a:latin typeface="Arial" panose="020B0604020202020204" pitchFamily="34" charset="0"/>
              </a:rPr>
              <a:t> </a:t>
            </a:r>
            <a:r>
              <a:rPr lang="en-US" b="1" dirty="0" err="1">
                <a:solidFill>
                  <a:schemeClr val="bg1"/>
                </a:solidFill>
                <a:latin typeface="Arial" panose="020B0604020202020204" pitchFamily="34" charset="0"/>
              </a:rPr>
              <a:t>speelt</a:t>
            </a:r>
            <a:r>
              <a:rPr lang="en-US" b="1" dirty="0">
                <a:solidFill>
                  <a:schemeClr val="bg1"/>
                </a:solidFill>
                <a:latin typeface="Arial" panose="020B0604020202020204" pitchFamily="34" charset="0"/>
              </a:rPr>
              <a:t>…</a:t>
            </a:r>
          </a:p>
        </p:txBody>
      </p:sp>
      <p:sp>
        <p:nvSpPr>
          <p:cNvPr id="10" name="Title 1">
            <a:extLst>
              <a:ext uri="{FF2B5EF4-FFF2-40B4-BE49-F238E27FC236}">
                <a16:creationId xmlns:a16="http://schemas.microsoft.com/office/drawing/2014/main" id="{AC2F6FE7-0BB2-634B-955E-D16F61B3E793}"/>
              </a:ext>
            </a:extLst>
          </p:cNvPr>
          <p:cNvSpPr txBox="1">
            <a:spLocks/>
          </p:cNvSpPr>
          <p:nvPr/>
        </p:nvSpPr>
        <p:spPr>
          <a:xfrm>
            <a:off x="1669292" y="5502714"/>
            <a:ext cx="8679915" cy="1748729"/>
          </a:xfrm>
          <a:prstGeom prst="rect">
            <a:avLst/>
          </a:prstGeom>
        </p:spPr>
        <p:txBody>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r"/>
            <a:r>
              <a:rPr lang="en-US" b="1" spc="0" dirty="0">
                <a:solidFill>
                  <a:schemeClr val="bg1"/>
                </a:solidFill>
                <a:latin typeface="Arial" panose="020B0604020202020204" pitchFamily="34" charset="0"/>
              </a:rPr>
              <a:t>in het </a:t>
            </a:r>
            <a:r>
              <a:rPr lang="en-US" b="1" spc="0" dirty="0" err="1">
                <a:solidFill>
                  <a:schemeClr val="bg1"/>
                </a:solidFill>
                <a:latin typeface="Arial" panose="020B0604020202020204" pitchFamily="34" charset="0"/>
              </a:rPr>
              <a:t>ziekenhuis</a:t>
            </a:r>
            <a:endParaRPr lang="en-US" b="1" spc="0" dirty="0">
              <a:solidFill>
                <a:schemeClr val="bg1"/>
              </a:solidFill>
              <a:latin typeface="Arial" panose="020B0604020202020204" pitchFamily="34" charset="0"/>
            </a:endParaRPr>
          </a:p>
        </p:txBody>
      </p:sp>
    </p:spTree>
    <p:extLst>
      <p:ext uri="{BB962C8B-B14F-4D97-AF65-F5344CB8AC3E}">
        <p14:creationId xmlns:p14="http://schemas.microsoft.com/office/powerpoint/2010/main" val="3480121271"/>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1500"/>
                            </p:stCondLst>
                            <p:childTnLst>
                              <p:par>
                                <p:cTn id="12" presetID="10" presetClass="entr" presetSubtype="0" fill="hold" grpId="0" nodeType="afterEffect">
                                  <p:stCondLst>
                                    <p:cond delay="100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3000"/>
                            </p:stCondLst>
                            <p:childTnLst>
                              <p:par>
                                <p:cTn id="16" presetID="10" presetClass="entr" presetSubtype="0" fill="hold" grpId="0" nodeType="afterEffect">
                                  <p:stCondLst>
                                    <p:cond delay="10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par>
                          <p:cTn id="19" fill="hold">
                            <p:stCondLst>
                              <p:cond delay="4500"/>
                            </p:stCondLst>
                            <p:childTnLst>
                              <p:par>
                                <p:cTn id="20" presetID="10" presetClass="entr" presetSubtype="0" fill="hold" grpId="0" nodeType="afterEffect">
                                  <p:stCondLst>
                                    <p:cond delay="100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par>
                          <p:cTn id="23" fill="hold">
                            <p:stCondLst>
                              <p:cond delay="6000"/>
                            </p:stCondLst>
                            <p:childTnLst>
                              <p:par>
                                <p:cTn id="24" presetID="10" presetClass="entr" presetSubtype="0" fill="hold" grpId="0" nodeType="afterEffect">
                                  <p:stCondLst>
                                    <p:cond delay="100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par>
                          <p:cTn id="27" fill="hold">
                            <p:stCondLst>
                              <p:cond delay="7500"/>
                            </p:stCondLst>
                            <p:childTnLst>
                              <p:par>
                                <p:cTn id="28" presetID="10" presetClass="entr" presetSubtype="0" fill="hold" grpId="0" nodeType="afterEffect">
                                  <p:stCondLst>
                                    <p:cond delay="100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childTnLst>
                          </p:cTn>
                        </p:par>
                        <p:par>
                          <p:cTn id="31" fill="hold">
                            <p:stCondLst>
                              <p:cond delay="9000"/>
                            </p:stCondLst>
                            <p:childTnLst>
                              <p:par>
                                <p:cTn id="32" presetID="10" presetClass="entr" presetSubtype="0" fill="hold" grpId="0" nodeType="afterEffect">
                                  <p:stCondLst>
                                    <p:cond delay="100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500"/>
                                        <p:tgtEl>
                                          <p:spTgt spid="6">
                                            <p:txEl>
                                              <p:pRg st="5" end="5"/>
                                            </p:txEl>
                                          </p:spTgt>
                                        </p:tgtEl>
                                      </p:cBhvr>
                                    </p:animEffect>
                                  </p:childTnLst>
                                </p:cTn>
                              </p:par>
                            </p:childTnLst>
                          </p:cTn>
                        </p:par>
                        <p:par>
                          <p:cTn id="35" fill="hold">
                            <p:stCondLst>
                              <p:cond delay="10500"/>
                            </p:stCondLst>
                            <p:childTnLst>
                              <p:par>
                                <p:cTn id="36" presetID="10" presetClass="exit" presetSubtype="0" fill="hold" nodeType="afterEffect">
                                  <p:stCondLst>
                                    <p:cond delay="4000"/>
                                  </p:stCondLst>
                                  <p:childTnLst>
                                    <p:animEffect transition="out" filter="fade">
                                      <p:cBhvr>
                                        <p:cTn id="37" dur="1000"/>
                                        <p:tgtEl>
                                          <p:spTgt spid="3"/>
                                        </p:tgtEl>
                                      </p:cBhvr>
                                    </p:animEffect>
                                    <p:set>
                                      <p:cBhvr>
                                        <p:cTn id="38" dur="1" fill="hold">
                                          <p:stCondLst>
                                            <p:cond delay="999"/>
                                          </p:stCondLst>
                                        </p:cTn>
                                        <p:tgtEl>
                                          <p:spTgt spid="3"/>
                                        </p:tgtEl>
                                        <p:attrNameLst>
                                          <p:attrName>style.visibility</p:attrName>
                                        </p:attrNameLst>
                                      </p:cBhvr>
                                      <p:to>
                                        <p:strVal val="hidden"/>
                                      </p:to>
                                    </p:set>
                                  </p:childTnLst>
                                </p:cTn>
                              </p:par>
                              <p:par>
                                <p:cTn id="39" presetID="10" presetClass="exit" presetSubtype="0" fill="hold" grpId="1" nodeType="withEffect">
                                  <p:stCondLst>
                                    <p:cond delay="3500"/>
                                  </p:stCondLst>
                                  <p:childTnLst>
                                    <p:animEffect transition="out" filter="fade">
                                      <p:cBhvr>
                                        <p:cTn id="40" dur="1000"/>
                                        <p:tgtEl>
                                          <p:spTgt spid="6">
                                            <p:txEl>
                                              <p:pRg st="0" end="0"/>
                                            </p:txEl>
                                          </p:spTgt>
                                        </p:tgtEl>
                                      </p:cBhvr>
                                    </p:animEffect>
                                    <p:set>
                                      <p:cBhvr>
                                        <p:cTn id="41" dur="1" fill="hold">
                                          <p:stCondLst>
                                            <p:cond delay="999"/>
                                          </p:stCondLst>
                                        </p:cTn>
                                        <p:tgtEl>
                                          <p:spTgt spid="6">
                                            <p:txEl>
                                              <p:pRg st="0" end="0"/>
                                            </p:txEl>
                                          </p:spTgt>
                                        </p:tgtEl>
                                        <p:attrNameLst>
                                          <p:attrName>style.visibility</p:attrName>
                                        </p:attrNameLst>
                                      </p:cBhvr>
                                      <p:to>
                                        <p:strVal val="hidden"/>
                                      </p:to>
                                    </p:set>
                                  </p:childTnLst>
                                </p:cTn>
                              </p:par>
                              <p:par>
                                <p:cTn id="42" presetID="10" presetClass="exit" presetSubtype="0" fill="hold" grpId="1" nodeType="withEffect">
                                  <p:stCondLst>
                                    <p:cond delay="3500"/>
                                  </p:stCondLst>
                                  <p:childTnLst>
                                    <p:animEffect transition="out" filter="fade">
                                      <p:cBhvr>
                                        <p:cTn id="43" dur="1000"/>
                                        <p:tgtEl>
                                          <p:spTgt spid="6">
                                            <p:txEl>
                                              <p:pRg st="1" end="1"/>
                                            </p:txEl>
                                          </p:spTgt>
                                        </p:tgtEl>
                                      </p:cBhvr>
                                    </p:animEffect>
                                    <p:set>
                                      <p:cBhvr>
                                        <p:cTn id="44" dur="1" fill="hold">
                                          <p:stCondLst>
                                            <p:cond delay="999"/>
                                          </p:stCondLst>
                                        </p:cTn>
                                        <p:tgtEl>
                                          <p:spTgt spid="6">
                                            <p:txEl>
                                              <p:pRg st="1" end="1"/>
                                            </p:txEl>
                                          </p:spTgt>
                                        </p:tgtEl>
                                        <p:attrNameLst>
                                          <p:attrName>style.visibility</p:attrName>
                                        </p:attrNameLst>
                                      </p:cBhvr>
                                      <p:to>
                                        <p:strVal val="hidden"/>
                                      </p:to>
                                    </p:set>
                                  </p:childTnLst>
                                </p:cTn>
                              </p:par>
                              <p:par>
                                <p:cTn id="45" presetID="10" presetClass="exit" presetSubtype="0" fill="hold" grpId="1" nodeType="withEffect">
                                  <p:stCondLst>
                                    <p:cond delay="3500"/>
                                  </p:stCondLst>
                                  <p:childTnLst>
                                    <p:animEffect transition="out" filter="fade">
                                      <p:cBhvr>
                                        <p:cTn id="46" dur="1000"/>
                                        <p:tgtEl>
                                          <p:spTgt spid="6">
                                            <p:txEl>
                                              <p:pRg st="2" end="2"/>
                                            </p:txEl>
                                          </p:spTgt>
                                        </p:tgtEl>
                                      </p:cBhvr>
                                    </p:animEffect>
                                    <p:set>
                                      <p:cBhvr>
                                        <p:cTn id="47" dur="1" fill="hold">
                                          <p:stCondLst>
                                            <p:cond delay="999"/>
                                          </p:stCondLst>
                                        </p:cTn>
                                        <p:tgtEl>
                                          <p:spTgt spid="6">
                                            <p:txEl>
                                              <p:pRg st="2" end="2"/>
                                            </p:txEl>
                                          </p:spTgt>
                                        </p:tgtEl>
                                        <p:attrNameLst>
                                          <p:attrName>style.visibility</p:attrName>
                                        </p:attrNameLst>
                                      </p:cBhvr>
                                      <p:to>
                                        <p:strVal val="hidden"/>
                                      </p:to>
                                    </p:set>
                                  </p:childTnLst>
                                </p:cTn>
                              </p:par>
                              <p:par>
                                <p:cTn id="48" presetID="10" presetClass="exit" presetSubtype="0" fill="hold" grpId="1" nodeType="withEffect">
                                  <p:stCondLst>
                                    <p:cond delay="3500"/>
                                  </p:stCondLst>
                                  <p:childTnLst>
                                    <p:animEffect transition="out" filter="fade">
                                      <p:cBhvr>
                                        <p:cTn id="49" dur="1000"/>
                                        <p:tgtEl>
                                          <p:spTgt spid="6">
                                            <p:txEl>
                                              <p:pRg st="3" end="3"/>
                                            </p:txEl>
                                          </p:spTgt>
                                        </p:tgtEl>
                                      </p:cBhvr>
                                    </p:animEffect>
                                    <p:set>
                                      <p:cBhvr>
                                        <p:cTn id="50" dur="1" fill="hold">
                                          <p:stCondLst>
                                            <p:cond delay="999"/>
                                          </p:stCondLst>
                                        </p:cTn>
                                        <p:tgtEl>
                                          <p:spTgt spid="6">
                                            <p:txEl>
                                              <p:pRg st="3" end="3"/>
                                            </p:txEl>
                                          </p:spTgt>
                                        </p:tgtEl>
                                        <p:attrNameLst>
                                          <p:attrName>style.visibility</p:attrName>
                                        </p:attrNameLst>
                                      </p:cBhvr>
                                      <p:to>
                                        <p:strVal val="hidden"/>
                                      </p:to>
                                    </p:set>
                                  </p:childTnLst>
                                </p:cTn>
                              </p:par>
                              <p:par>
                                <p:cTn id="51" presetID="10" presetClass="exit" presetSubtype="0" fill="hold" grpId="1" nodeType="withEffect">
                                  <p:stCondLst>
                                    <p:cond delay="3500"/>
                                  </p:stCondLst>
                                  <p:childTnLst>
                                    <p:animEffect transition="out" filter="fade">
                                      <p:cBhvr>
                                        <p:cTn id="52" dur="1000"/>
                                        <p:tgtEl>
                                          <p:spTgt spid="6">
                                            <p:txEl>
                                              <p:pRg st="4" end="4"/>
                                            </p:txEl>
                                          </p:spTgt>
                                        </p:tgtEl>
                                      </p:cBhvr>
                                    </p:animEffect>
                                    <p:set>
                                      <p:cBhvr>
                                        <p:cTn id="53" dur="1" fill="hold">
                                          <p:stCondLst>
                                            <p:cond delay="999"/>
                                          </p:stCondLst>
                                        </p:cTn>
                                        <p:tgtEl>
                                          <p:spTgt spid="6">
                                            <p:txEl>
                                              <p:pRg st="4" end="4"/>
                                            </p:txEl>
                                          </p:spTgt>
                                        </p:tgtEl>
                                        <p:attrNameLst>
                                          <p:attrName>style.visibility</p:attrName>
                                        </p:attrNameLst>
                                      </p:cBhvr>
                                      <p:to>
                                        <p:strVal val="hidden"/>
                                      </p:to>
                                    </p:set>
                                  </p:childTnLst>
                                </p:cTn>
                              </p:par>
                              <p:par>
                                <p:cTn id="54" presetID="10" presetClass="exit" presetSubtype="0" fill="hold" grpId="1" nodeType="withEffect">
                                  <p:stCondLst>
                                    <p:cond delay="3500"/>
                                  </p:stCondLst>
                                  <p:childTnLst>
                                    <p:animEffect transition="out" filter="fade">
                                      <p:cBhvr>
                                        <p:cTn id="55" dur="1000"/>
                                        <p:tgtEl>
                                          <p:spTgt spid="6">
                                            <p:txEl>
                                              <p:pRg st="5" end="5"/>
                                            </p:txEl>
                                          </p:spTgt>
                                        </p:tgtEl>
                                      </p:cBhvr>
                                    </p:animEffect>
                                    <p:set>
                                      <p:cBhvr>
                                        <p:cTn id="56" dur="1" fill="hold">
                                          <p:stCondLst>
                                            <p:cond delay="999"/>
                                          </p:stCondLst>
                                        </p:cTn>
                                        <p:tgtEl>
                                          <p:spTgt spid="6">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uiExpand="1" build="p" bldLvl="2"/>
      <p:bldP spid="6" grpId="1"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207D38-6BA7-B74D-A9FF-37A3931382E2}"/>
              </a:ext>
            </a:extLst>
          </p:cNvPr>
          <p:cNvGrpSpPr/>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783282E4-F0E1-5042-AC2B-81FC2EDE851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3FE5F29-F1CE-7C48-8579-586FD78BDA0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208C25-6BF9-CD49-8929-45A09C59A660}"/>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915075B-767D-734F-BB48-63E3417466E5}"/>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12D5DF4A-AAC9-AA4B-BBAB-B632B81AA37F}"/>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2551AB5F-1E8A-E74A-9467-F41D55830726}"/>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655C6A-99F9-C549-BB3F-AB384F83AFF0}"/>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AAC0B77-9B70-6C4A-A78F-FA716F46756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30ABB067-C6AC-664C-9AB7-C5BE8967E96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3D6441F-48FF-B449-9055-F9DEC2DCA235}"/>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0B52D66C-455E-D047-BD3A-AA6150D89CD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726228C-72CE-D54E-82AE-B8E49E63CC57}"/>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751A0F-3425-8D4A-822F-ECD7085CF793}"/>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815307FC-0196-7E46-A380-FC1F435C92A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CDE3443-2E85-6B42-93D3-FC00E47CE752}"/>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4E5F4946-B9C6-2943-816A-932EF9EE0631}"/>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CC6A8D3-1942-A149-BD09-0C199D0835FB}"/>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7519D63-DEB7-694B-AC73-B13C4A46A328}"/>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0116B5F-BE6F-7D43-9706-804F92F3BEA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grpSp>
        <p:nvGrpSpPr>
          <p:cNvPr id="3" name="Group 2">
            <a:extLst>
              <a:ext uri="{FF2B5EF4-FFF2-40B4-BE49-F238E27FC236}">
                <a16:creationId xmlns:a16="http://schemas.microsoft.com/office/drawing/2014/main" id="{A84B8A70-FBCC-624A-825A-0C9FEC961D4E}"/>
              </a:ext>
            </a:extLst>
          </p:cNvPr>
          <p:cNvGrpSpPr/>
          <p:nvPr/>
        </p:nvGrpSpPr>
        <p:grpSpPr>
          <a:xfrm rot="10800000">
            <a:off x="1649822" y="1443572"/>
            <a:ext cx="8845667" cy="4658730"/>
            <a:chOff x="1669294" y="1005686"/>
            <a:chExt cx="8845667" cy="4658730"/>
          </a:xfrm>
        </p:grpSpPr>
        <p:sp>
          <p:nvSpPr>
            <p:cNvPr id="4" name="Isosceles Triangle 39">
              <a:extLst>
                <a:ext uri="{FF2B5EF4-FFF2-40B4-BE49-F238E27FC236}">
                  <a16:creationId xmlns:a16="http://schemas.microsoft.com/office/drawing/2014/main" id="{3C5314CC-F55E-FB45-AA79-07F5B47BA9C6}"/>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5" name="Rectangle 4">
              <a:extLst>
                <a:ext uri="{FF2B5EF4-FFF2-40B4-BE49-F238E27FC236}">
                  <a16:creationId xmlns:a16="http://schemas.microsoft.com/office/drawing/2014/main" id="{10F2DFAA-67E1-6D41-B7DE-C73038799F60}"/>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6" name="Rectangle 5">
            <a:extLst>
              <a:ext uri="{FF2B5EF4-FFF2-40B4-BE49-F238E27FC236}">
                <a16:creationId xmlns:a16="http://schemas.microsoft.com/office/drawing/2014/main" id="{9CDE3095-898E-254C-9BE8-D77EEB6C852A}"/>
              </a:ext>
            </a:extLst>
          </p:cNvPr>
          <p:cNvSpPr/>
          <p:nvPr/>
        </p:nvSpPr>
        <p:spPr>
          <a:xfrm>
            <a:off x="2062248" y="2214348"/>
            <a:ext cx="7977788" cy="3600986"/>
          </a:xfrm>
          <a:prstGeom prst="rect">
            <a:avLst/>
          </a:prstGeom>
        </p:spPr>
        <p:txBody>
          <a:bodyPr wrap="square">
            <a:spAutoFit/>
          </a:bodyPr>
          <a:lstStyle/>
          <a:p>
            <a:pPr marL="342900" indent="-342900">
              <a:spcAft>
                <a:spcPts val="600"/>
              </a:spcAft>
              <a:buFont typeface="+mj-lt"/>
              <a:buAutoNum type="arabicPeriod"/>
            </a:pPr>
            <a:r>
              <a:rPr lang="nl-NL" b="1" dirty="0">
                <a:latin typeface="Arial" panose="020B0604020202020204" pitchFamily="34" charset="0"/>
              </a:rPr>
              <a:t>De dokter een training laten volgen in hoe omgaan met mensen </a:t>
            </a:r>
            <a:br>
              <a:rPr lang="nl-NL" b="1" dirty="0">
                <a:latin typeface="Arial" panose="020B0604020202020204" pitchFamily="34" charset="0"/>
              </a:rPr>
            </a:br>
            <a:r>
              <a:rPr lang="nl-NL" b="1" dirty="0">
                <a:latin typeface="Arial" panose="020B0604020202020204" pitchFamily="34" charset="0"/>
              </a:rPr>
              <a:t>die niet zo goed de dingen begrijpen</a:t>
            </a:r>
            <a:endParaRPr lang="en-US" b="1" dirty="0">
              <a:latin typeface="Arial" panose="020B0604020202020204" pitchFamily="34" charset="0"/>
            </a:endParaRPr>
          </a:p>
          <a:p>
            <a:pPr marL="342900" lvl="0" indent="-342900">
              <a:spcAft>
                <a:spcPts val="600"/>
              </a:spcAft>
              <a:buFont typeface="+mj-lt"/>
              <a:buAutoNum type="arabicPeriod"/>
            </a:pPr>
            <a:r>
              <a:rPr lang="nl-NL" b="1" dirty="0">
                <a:latin typeface="Arial" panose="020B0604020202020204" pitchFamily="34" charset="0"/>
              </a:rPr>
              <a:t>Train ziekenhuispersoneel in hoe ze met mensen die psychisch kwetsbaar zijn, moeten omgaan</a:t>
            </a:r>
            <a:endParaRPr lang="en-US" b="1" dirty="0">
              <a:latin typeface="Arial" panose="020B0604020202020204" pitchFamily="34" charset="0"/>
            </a:endParaRPr>
          </a:p>
          <a:p>
            <a:pPr marL="342900" lvl="0" indent="-342900">
              <a:spcAft>
                <a:spcPts val="600"/>
              </a:spcAft>
              <a:buFont typeface="+mj-lt"/>
              <a:buAutoNum type="arabicPeriod"/>
            </a:pPr>
            <a:r>
              <a:rPr lang="nl-NL" b="1" dirty="0">
                <a:latin typeface="Arial" panose="020B0604020202020204" pitchFamily="34" charset="0"/>
              </a:rPr>
              <a:t>De bordjes duidelijk maken, kan van alles zijn, </a:t>
            </a:r>
            <a:br>
              <a:rPr lang="nl-NL" b="1" dirty="0">
                <a:latin typeface="Arial" panose="020B0604020202020204" pitchFamily="34" charset="0"/>
              </a:rPr>
            </a:br>
            <a:r>
              <a:rPr lang="nl-NL" b="1" dirty="0">
                <a:latin typeface="Arial" panose="020B0604020202020204" pitchFamily="34" charset="0"/>
              </a:rPr>
              <a:t>bijvoorbeeld meer in beeld, of op voldoende plaatsen en zo</a:t>
            </a:r>
            <a:endParaRPr lang="en-US" b="1" dirty="0">
              <a:latin typeface="Arial" panose="020B0604020202020204" pitchFamily="34" charset="0"/>
            </a:endParaRPr>
          </a:p>
          <a:p>
            <a:pPr marL="342900" lvl="0" indent="-342900">
              <a:spcAft>
                <a:spcPts val="600"/>
              </a:spcAft>
              <a:buFont typeface="+mj-lt"/>
              <a:buAutoNum type="arabicPeriod"/>
            </a:pPr>
            <a:r>
              <a:rPr lang="nl-NL" b="1" dirty="0">
                <a:latin typeface="Arial" panose="020B0604020202020204" pitchFamily="34" charset="0"/>
              </a:rPr>
              <a:t>Simpelere woorden gebruiken</a:t>
            </a:r>
            <a:endParaRPr lang="en-US" b="1" dirty="0">
              <a:latin typeface="Arial" panose="020B0604020202020204" pitchFamily="34" charset="0"/>
            </a:endParaRPr>
          </a:p>
          <a:p>
            <a:pPr marL="342900" lvl="0" indent="-342900">
              <a:spcAft>
                <a:spcPts val="600"/>
              </a:spcAft>
              <a:buFont typeface="+mj-lt"/>
              <a:buAutoNum type="arabicPeriod"/>
            </a:pPr>
            <a:r>
              <a:rPr lang="nl-NL" b="1" dirty="0">
                <a:latin typeface="Arial" panose="020B0604020202020204" pitchFamily="34" charset="0"/>
              </a:rPr>
              <a:t>Het zou fijn zijn als er iemand met me mee zou gaan</a:t>
            </a:r>
            <a:endParaRPr lang="en-US" b="1" dirty="0">
              <a:latin typeface="Arial" panose="020B0604020202020204" pitchFamily="34" charset="0"/>
            </a:endParaRPr>
          </a:p>
          <a:p>
            <a:pPr marL="342900" lvl="0" indent="-342900">
              <a:spcAft>
                <a:spcPts val="600"/>
              </a:spcAft>
              <a:buFont typeface="+mj-lt"/>
              <a:buAutoNum type="arabicPeriod"/>
            </a:pPr>
            <a:r>
              <a:rPr lang="nl-NL" b="1" dirty="0">
                <a:latin typeface="Arial" panose="020B0604020202020204" pitchFamily="34" charset="0"/>
              </a:rPr>
              <a:t>De dokters en verpleegkundigen laten oefenen met hoe om te gaan met mensen die de taal niet spreken</a:t>
            </a:r>
            <a:endParaRPr lang="en-US" b="1" dirty="0">
              <a:latin typeface="Arial" panose="020B0604020202020204" pitchFamily="34" charset="0"/>
            </a:endParaRPr>
          </a:p>
          <a:p>
            <a:pPr marL="342900" lvl="0" indent="-342900">
              <a:spcAft>
                <a:spcPts val="600"/>
              </a:spcAft>
              <a:buFont typeface="+mj-lt"/>
              <a:buAutoNum type="arabicPeriod"/>
            </a:pPr>
            <a:r>
              <a:rPr lang="nl-NL" b="1" dirty="0">
                <a:latin typeface="Arial" panose="020B0604020202020204" pitchFamily="34" charset="0"/>
              </a:rPr>
              <a:t>Begrip hebben en niet naar doen tegen mij</a:t>
            </a:r>
            <a:endParaRPr lang="en-US" b="1" dirty="0">
              <a:latin typeface="Arial" panose="020B0604020202020204" pitchFamily="34" charset="0"/>
            </a:endParaRPr>
          </a:p>
        </p:txBody>
      </p:sp>
      <p:grpSp>
        <p:nvGrpSpPr>
          <p:cNvPr id="7" name="Group 6">
            <a:extLst>
              <a:ext uri="{FF2B5EF4-FFF2-40B4-BE49-F238E27FC236}">
                <a16:creationId xmlns:a16="http://schemas.microsoft.com/office/drawing/2014/main" id="{9D527D04-121E-0745-9D38-09E631A86199}"/>
              </a:ext>
            </a:extLst>
          </p:cNvPr>
          <p:cNvGrpSpPr/>
          <p:nvPr/>
        </p:nvGrpSpPr>
        <p:grpSpPr>
          <a:xfrm>
            <a:off x="1648867" y="5386118"/>
            <a:ext cx="8843596" cy="1865325"/>
            <a:chOff x="1652186" y="5386118"/>
            <a:chExt cx="8843596" cy="1865325"/>
          </a:xfrm>
        </p:grpSpPr>
        <p:sp>
          <p:nvSpPr>
            <p:cNvPr id="2" name="Rectangle 1">
              <a:extLst>
                <a:ext uri="{FF2B5EF4-FFF2-40B4-BE49-F238E27FC236}">
                  <a16:creationId xmlns:a16="http://schemas.microsoft.com/office/drawing/2014/main" id="{1445F621-6E23-6342-9671-0024F1AF9B34}"/>
                </a:ext>
              </a:extLst>
            </p:cNvPr>
            <p:cNvSpPr/>
            <p:nvPr/>
          </p:nvSpPr>
          <p:spPr>
            <a:xfrm>
              <a:off x="1652186" y="538611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sp>
          <p:nvSpPr>
            <p:cNvPr id="10" name="Title 1">
              <a:extLst>
                <a:ext uri="{FF2B5EF4-FFF2-40B4-BE49-F238E27FC236}">
                  <a16:creationId xmlns:a16="http://schemas.microsoft.com/office/drawing/2014/main" id="{AC2F6FE7-0BB2-634B-955E-D16F61B3E793}"/>
                </a:ext>
              </a:extLst>
            </p:cNvPr>
            <p:cNvSpPr txBox="1">
              <a:spLocks/>
            </p:cNvSpPr>
            <p:nvPr/>
          </p:nvSpPr>
          <p:spPr>
            <a:xfrm>
              <a:off x="1669292" y="5502714"/>
              <a:ext cx="8679915" cy="1748729"/>
            </a:xfrm>
            <a:prstGeom prst="rect">
              <a:avLst/>
            </a:prstGeom>
          </p:spPr>
          <p:txBody>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r"/>
              <a:r>
                <a:rPr lang="en-US" b="1" spc="0" dirty="0">
                  <a:solidFill>
                    <a:schemeClr val="bg1"/>
                  </a:solidFill>
                  <a:latin typeface="Arial" panose="020B0604020202020204" pitchFamily="34" charset="0"/>
                </a:rPr>
                <a:t>in het </a:t>
              </a:r>
              <a:r>
                <a:rPr lang="en-US" b="1" spc="0" dirty="0" err="1">
                  <a:solidFill>
                    <a:schemeClr val="bg1"/>
                  </a:solidFill>
                  <a:latin typeface="Arial" panose="020B0604020202020204" pitchFamily="34" charset="0"/>
                </a:rPr>
                <a:t>ziekenhuis</a:t>
              </a:r>
              <a:endParaRPr lang="en-US" b="1" spc="0" dirty="0">
                <a:solidFill>
                  <a:schemeClr val="bg1"/>
                </a:solidFill>
                <a:latin typeface="Arial" panose="020B0604020202020204" pitchFamily="34" charset="0"/>
              </a:endParaRPr>
            </a:p>
          </p:txBody>
        </p:sp>
      </p:grpSp>
      <p:sp>
        <p:nvSpPr>
          <p:cNvPr id="31" name="Subtitle 2">
            <a:extLst>
              <a:ext uri="{FF2B5EF4-FFF2-40B4-BE49-F238E27FC236}">
                <a16:creationId xmlns:a16="http://schemas.microsoft.com/office/drawing/2014/main" id="{1EC10CD7-4CBC-9F45-95D0-62E8B64123A7}"/>
              </a:ext>
            </a:extLst>
          </p:cNvPr>
          <p:cNvSpPr txBox="1">
            <a:spLocks/>
          </p:cNvSpPr>
          <p:nvPr/>
        </p:nvSpPr>
        <p:spPr>
          <a:xfrm>
            <a:off x="1848961" y="884540"/>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De </a:t>
            </a:r>
            <a:r>
              <a:rPr lang="en-US" b="1" dirty="0" err="1">
                <a:solidFill>
                  <a:schemeClr val="bg1"/>
                </a:solidFill>
                <a:latin typeface="Arial" panose="020B0604020202020204" pitchFamily="34" charset="0"/>
              </a:rPr>
              <a:t>oplossing</a:t>
            </a:r>
            <a:r>
              <a:rPr lang="en-US" b="1" dirty="0">
                <a:solidFill>
                  <a:schemeClr val="bg1"/>
                </a:solidFill>
                <a:latin typeface="Arial" panose="020B0604020202020204" pitchFamily="34" charset="0"/>
              </a:rPr>
              <a:t>:</a:t>
            </a:r>
          </a:p>
        </p:txBody>
      </p:sp>
      <p:sp>
        <p:nvSpPr>
          <p:cNvPr id="8" name="Subtitle 2">
            <a:extLst>
              <a:ext uri="{FF2B5EF4-FFF2-40B4-BE49-F238E27FC236}">
                <a16:creationId xmlns:a16="http://schemas.microsoft.com/office/drawing/2014/main" id="{4F429513-03D9-A54C-BB3A-72329B5BE61F}"/>
              </a:ext>
            </a:extLst>
          </p:cNvPr>
          <p:cNvSpPr txBox="1">
            <a:spLocks/>
          </p:cNvSpPr>
          <p:nvPr/>
        </p:nvSpPr>
        <p:spPr>
          <a:xfrm>
            <a:off x="1848961" y="5662486"/>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Wat </a:t>
            </a:r>
            <a:r>
              <a:rPr lang="en-US" b="1" dirty="0" err="1">
                <a:solidFill>
                  <a:schemeClr val="bg1"/>
                </a:solidFill>
                <a:latin typeface="Arial" panose="020B0604020202020204" pitchFamily="34" charset="0"/>
              </a:rPr>
              <a:t>er</a:t>
            </a:r>
            <a:r>
              <a:rPr lang="en-US" b="1" dirty="0">
                <a:solidFill>
                  <a:schemeClr val="bg1"/>
                </a:solidFill>
                <a:latin typeface="Arial" panose="020B0604020202020204" pitchFamily="34" charset="0"/>
              </a:rPr>
              <a:t> </a:t>
            </a:r>
            <a:r>
              <a:rPr lang="en-US" b="1" dirty="0" err="1">
                <a:solidFill>
                  <a:schemeClr val="bg1"/>
                </a:solidFill>
                <a:latin typeface="Arial" panose="020B0604020202020204" pitchFamily="34" charset="0"/>
              </a:rPr>
              <a:t>speelt</a:t>
            </a:r>
            <a:r>
              <a:rPr lang="en-US" b="1" dirty="0">
                <a:solidFill>
                  <a:schemeClr val="bg1"/>
                </a:solidFill>
                <a:latin typeface="Arial" panose="020B0604020202020204" pitchFamily="34" charset="0"/>
              </a:rPr>
              <a:t>…</a:t>
            </a:r>
          </a:p>
        </p:txBody>
      </p:sp>
    </p:spTree>
    <p:custDataLst>
      <p:tags r:id="rId1"/>
    </p:custDataLst>
    <p:extLst>
      <p:ext uri="{BB962C8B-B14F-4D97-AF65-F5344CB8AC3E}">
        <p14:creationId xmlns:p14="http://schemas.microsoft.com/office/powerpoint/2010/main" val="3298256502"/>
      </p:ext>
    </p:extLst>
  </p:cSld>
  <p:clrMapOvr>
    <a:masterClrMapping/>
  </p:clrMapOvr>
  <mc:AlternateContent xmlns:mc="http://schemas.openxmlformats.org/markup-compatibility/2006">
    <mc:Choice xmlns:p14="http://schemas.microsoft.com/office/powerpoint/2010/main" Requires="p14">
      <p:transition p14:dur="10" advClick="0" advTm="21000"/>
    </mc:Choice>
    <mc:Fallback>
      <p:transition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afterEffect">
                                  <p:stCondLst>
                                    <p:cond delay="0"/>
                                  </p:stCondLst>
                                  <p:childTnLst>
                                    <p:animMotion origin="layout" path="M 3.33333E-6 3.7037E-6 L 3.33333E-6 -0.68866 " pathEditMode="relative" rAng="0" ptsTypes="AA">
                                      <p:cBhvr>
                                        <p:cTn id="6" dur="2000" fill="hold"/>
                                        <p:tgtEl>
                                          <p:spTgt spid="7"/>
                                        </p:tgtEl>
                                        <p:attrNameLst>
                                          <p:attrName>ppt_x</p:attrName>
                                          <p:attrName>ppt_y</p:attrName>
                                        </p:attrNameLst>
                                      </p:cBhvr>
                                      <p:rCtr x="0" y="-34444"/>
                                    </p:animMotion>
                                  </p:childTnLst>
                                </p:cTn>
                              </p:par>
                              <p:par>
                                <p:cTn id="7" presetID="1" presetClass="exit" presetSubtype="0" fill="hold" grpId="0" nodeType="withEffect">
                                  <p:stCondLst>
                                    <p:cond delay="500"/>
                                  </p:stCondLst>
                                  <p:childTnLst>
                                    <p:set>
                                      <p:cBhvr>
                                        <p:cTn id="8" dur="1" fill="hold">
                                          <p:stCondLst>
                                            <p:cond delay="0"/>
                                          </p:stCondLst>
                                        </p:cTn>
                                        <p:tgtEl>
                                          <p:spTgt spid="8"/>
                                        </p:tgtEl>
                                        <p:attrNameLst>
                                          <p:attrName>style.visibility</p:attrName>
                                        </p:attrNameLst>
                                      </p:cBhvr>
                                      <p:to>
                                        <p:strVal val="hidden"/>
                                      </p:to>
                                    </p:set>
                                  </p:childTnLst>
                                </p:cTn>
                              </p:par>
                            </p:childTnLst>
                          </p:cTn>
                        </p:par>
                        <p:par>
                          <p:cTn id="9" fill="hold">
                            <p:stCondLst>
                              <p:cond delay="2000"/>
                            </p:stCondLst>
                            <p:childTnLst>
                              <p:par>
                                <p:cTn id="10" presetID="2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childTnLst>
                          </p:cTn>
                        </p:par>
                        <p:par>
                          <p:cTn id="13" fill="hold">
                            <p:stCondLst>
                              <p:cond delay="3000"/>
                            </p:stCondLst>
                            <p:childTnLst>
                              <p:par>
                                <p:cTn id="14" presetID="10" presetClass="entr" presetSubtype="0" fill="hold" grpId="0" nodeType="afterEffect">
                                  <p:stCondLst>
                                    <p:cond delay="100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4500"/>
                            </p:stCondLst>
                            <p:childTnLst>
                              <p:par>
                                <p:cTn id="18" presetID="10" presetClass="entr" presetSubtype="0" fill="hold" grpId="0" nodeType="afterEffect">
                                  <p:stCondLst>
                                    <p:cond delay="100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par>
                          <p:cTn id="21" fill="hold">
                            <p:stCondLst>
                              <p:cond delay="6000"/>
                            </p:stCondLst>
                            <p:childTnLst>
                              <p:par>
                                <p:cTn id="22" presetID="10" presetClass="entr" presetSubtype="0" fill="hold" grpId="0" nodeType="afterEffect">
                                  <p:stCondLst>
                                    <p:cond delay="100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par>
                          <p:cTn id="25" fill="hold">
                            <p:stCondLst>
                              <p:cond delay="7500"/>
                            </p:stCondLst>
                            <p:childTnLst>
                              <p:par>
                                <p:cTn id="26" presetID="10" presetClass="entr" presetSubtype="0" fill="hold" grpId="0" nodeType="afterEffect">
                                  <p:stCondLst>
                                    <p:cond delay="100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par>
                          <p:cTn id="29" fill="hold">
                            <p:stCondLst>
                              <p:cond delay="9000"/>
                            </p:stCondLst>
                            <p:childTnLst>
                              <p:par>
                                <p:cTn id="30" presetID="10" presetClass="entr" presetSubtype="0" fill="hold" grpId="0" nodeType="afterEffect">
                                  <p:stCondLst>
                                    <p:cond delay="100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par>
                          <p:cTn id="33" fill="hold">
                            <p:stCondLst>
                              <p:cond delay="10500"/>
                            </p:stCondLst>
                            <p:childTnLst>
                              <p:par>
                                <p:cTn id="34" presetID="10" presetClass="entr" presetSubtype="0" fill="hold" grpId="0" nodeType="afterEffect">
                                  <p:stCondLst>
                                    <p:cond delay="100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childTnLst>
                          </p:cTn>
                        </p:par>
                        <p:par>
                          <p:cTn id="37" fill="hold">
                            <p:stCondLst>
                              <p:cond delay="12000"/>
                            </p:stCondLst>
                            <p:childTnLst>
                              <p:par>
                                <p:cTn id="38" presetID="10" presetClass="entr" presetSubtype="0" fill="hold" grpId="0" nodeType="afterEffect">
                                  <p:stCondLst>
                                    <p:cond delay="100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921572-9208-8447-A7A4-19DB1C1D21C1}"/>
              </a:ext>
            </a:extLst>
          </p:cNvPr>
          <p:cNvSpPr/>
          <p:nvPr/>
        </p:nvSpPr>
        <p:spPr>
          <a:xfrm>
            <a:off x="0" y="0"/>
            <a:ext cx="12192000" cy="6858000"/>
          </a:xfrm>
          <a:prstGeom prst="rect">
            <a:avLst/>
          </a:prstGeom>
          <a:gradFill>
            <a:gsLst>
              <a:gs pos="0">
                <a:schemeClr val="accent1">
                  <a:lumMod val="5000"/>
                  <a:lumOff val="95000"/>
                </a:schemeClr>
              </a:gs>
              <a:gs pos="38000">
                <a:schemeClr val="accent1">
                  <a:lumMod val="60000"/>
                  <a:lumOff val="40000"/>
                </a:schemeClr>
              </a:gs>
              <a:gs pos="83000">
                <a:schemeClr val="accent1">
                  <a:lumMod val="45000"/>
                  <a:lumOff val="55000"/>
                </a:schemeClr>
              </a:gs>
              <a:gs pos="57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grpSp>
        <p:nvGrpSpPr>
          <p:cNvPr id="21" name="Group 20">
            <a:extLst>
              <a:ext uri="{FF2B5EF4-FFF2-40B4-BE49-F238E27FC236}">
                <a16:creationId xmlns:a16="http://schemas.microsoft.com/office/drawing/2014/main" id="{77F94BBC-A766-354A-B16B-8959BE442B6A}"/>
              </a:ext>
            </a:extLst>
          </p:cNvPr>
          <p:cNvGrpSpPr/>
          <p:nvPr/>
        </p:nvGrpSpPr>
        <p:grpSpPr>
          <a:xfrm>
            <a:off x="-329674" y="-59376"/>
            <a:ext cx="12515851" cy="6923798"/>
            <a:chOff x="-329674" y="-51881"/>
            <a:chExt cx="12515851" cy="6923798"/>
          </a:xfrm>
        </p:grpSpPr>
        <p:sp>
          <p:nvSpPr>
            <p:cNvPr id="22" name="Freeform 5">
              <a:extLst>
                <a:ext uri="{FF2B5EF4-FFF2-40B4-BE49-F238E27FC236}">
                  <a16:creationId xmlns:a16="http://schemas.microsoft.com/office/drawing/2014/main" id="{BAC46661-2882-404F-85E2-26B0B8B18B4E}"/>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3" name="Freeform 6">
              <a:extLst>
                <a:ext uri="{FF2B5EF4-FFF2-40B4-BE49-F238E27FC236}">
                  <a16:creationId xmlns:a16="http://schemas.microsoft.com/office/drawing/2014/main" id="{FEF50A4E-7D91-8944-A215-A2642CB2DCFD}"/>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4" name="Freeform 7">
              <a:extLst>
                <a:ext uri="{FF2B5EF4-FFF2-40B4-BE49-F238E27FC236}">
                  <a16:creationId xmlns:a16="http://schemas.microsoft.com/office/drawing/2014/main" id="{43C3989D-73D9-4349-B168-1E5B0828EDAE}"/>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5" name="Freeform 8">
              <a:extLst>
                <a:ext uri="{FF2B5EF4-FFF2-40B4-BE49-F238E27FC236}">
                  <a16:creationId xmlns:a16="http://schemas.microsoft.com/office/drawing/2014/main" id="{93F94E2A-3C7D-AB45-98C9-455D60F59377}"/>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9">
              <a:extLst>
                <a:ext uri="{FF2B5EF4-FFF2-40B4-BE49-F238E27FC236}">
                  <a16:creationId xmlns:a16="http://schemas.microsoft.com/office/drawing/2014/main" id="{A7107FA5-052A-1848-ABF9-6BE0D2B4CE1A}"/>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10">
              <a:extLst>
                <a:ext uri="{FF2B5EF4-FFF2-40B4-BE49-F238E27FC236}">
                  <a16:creationId xmlns:a16="http://schemas.microsoft.com/office/drawing/2014/main" id="{C4043F80-0B97-404A-8534-3996CD1A1D1C}"/>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11">
              <a:extLst>
                <a:ext uri="{FF2B5EF4-FFF2-40B4-BE49-F238E27FC236}">
                  <a16:creationId xmlns:a16="http://schemas.microsoft.com/office/drawing/2014/main" id="{3CAB864E-544B-DC45-A5E7-FC1DAA9A5755}"/>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12">
              <a:extLst>
                <a:ext uri="{FF2B5EF4-FFF2-40B4-BE49-F238E27FC236}">
                  <a16:creationId xmlns:a16="http://schemas.microsoft.com/office/drawing/2014/main" id="{0F3224D4-7F33-F446-AED5-56ECA78B0C11}"/>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30" name="Freeform 13">
              <a:extLst>
                <a:ext uri="{FF2B5EF4-FFF2-40B4-BE49-F238E27FC236}">
                  <a16:creationId xmlns:a16="http://schemas.microsoft.com/office/drawing/2014/main" id="{174F2643-B507-A342-B542-4DE8F47196E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1" name="Freeform 14">
              <a:extLst>
                <a:ext uri="{FF2B5EF4-FFF2-40B4-BE49-F238E27FC236}">
                  <a16:creationId xmlns:a16="http://schemas.microsoft.com/office/drawing/2014/main" id="{7EE23245-B43B-3F41-BD00-C2761E1BBB60}"/>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2" name="Freeform 15">
              <a:extLst>
                <a:ext uri="{FF2B5EF4-FFF2-40B4-BE49-F238E27FC236}">
                  <a16:creationId xmlns:a16="http://schemas.microsoft.com/office/drawing/2014/main" id="{048348E2-AFD0-ED41-A6C3-EABAFCDA065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33" name="Freeform 16">
              <a:extLst>
                <a:ext uri="{FF2B5EF4-FFF2-40B4-BE49-F238E27FC236}">
                  <a16:creationId xmlns:a16="http://schemas.microsoft.com/office/drawing/2014/main" id="{5D177F47-AED2-1D4F-92FE-C20A75612805}"/>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34" name="Freeform 17">
              <a:extLst>
                <a:ext uri="{FF2B5EF4-FFF2-40B4-BE49-F238E27FC236}">
                  <a16:creationId xmlns:a16="http://schemas.microsoft.com/office/drawing/2014/main" id="{B12BF56E-ECE1-3442-B0F5-3952E9FCE4A6}"/>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35" name="Freeform 18">
              <a:extLst>
                <a:ext uri="{FF2B5EF4-FFF2-40B4-BE49-F238E27FC236}">
                  <a16:creationId xmlns:a16="http://schemas.microsoft.com/office/drawing/2014/main" id="{1BEACB64-8AC7-7E4B-AC7B-D9E8BC95ABF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36" name="Freeform 19">
              <a:extLst>
                <a:ext uri="{FF2B5EF4-FFF2-40B4-BE49-F238E27FC236}">
                  <a16:creationId xmlns:a16="http://schemas.microsoft.com/office/drawing/2014/main" id="{72B74A8F-6072-9446-8144-13650F8E74AC}"/>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37" name="Freeform 20">
              <a:extLst>
                <a:ext uri="{FF2B5EF4-FFF2-40B4-BE49-F238E27FC236}">
                  <a16:creationId xmlns:a16="http://schemas.microsoft.com/office/drawing/2014/main" id="{311348B9-F7EF-084D-8B7E-F4391E58DF35}"/>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38" name="Freeform 21">
              <a:extLst>
                <a:ext uri="{FF2B5EF4-FFF2-40B4-BE49-F238E27FC236}">
                  <a16:creationId xmlns:a16="http://schemas.microsoft.com/office/drawing/2014/main" id="{B5DDFD9E-0BC9-5449-BF2E-10DB91F24E91}"/>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39" name="Freeform 22">
              <a:extLst>
                <a:ext uri="{FF2B5EF4-FFF2-40B4-BE49-F238E27FC236}">
                  <a16:creationId xmlns:a16="http://schemas.microsoft.com/office/drawing/2014/main" id="{5B8D34EA-DCCB-D94F-B6AF-B6C799D26E8E}"/>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40" name="Freeform 23">
              <a:extLst>
                <a:ext uri="{FF2B5EF4-FFF2-40B4-BE49-F238E27FC236}">
                  <a16:creationId xmlns:a16="http://schemas.microsoft.com/office/drawing/2014/main" id="{96EA8DEA-E216-C64C-886A-BB378B8D821C}"/>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pic>
        <p:nvPicPr>
          <p:cNvPr id="5" name="Picture 4">
            <a:extLst>
              <a:ext uri="{FF2B5EF4-FFF2-40B4-BE49-F238E27FC236}">
                <a16:creationId xmlns:a16="http://schemas.microsoft.com/office/drawing/2014/main" id="{6D12E4FB-E012-A544-9A49-B59FCE66B536}"/>
              </a:ext>
            </a:extLst>
          </p:cNvPr>
          <p:cNvPicPr>
            <a:picLocks noChangeAspect="1"/>
          </p:cNvPicPr>
          <p:nvPr/>
        </p:nvPicPr>
        <p:blipFill>
          <a:blip r:embed="rId2"/>
          <a:stretch>
            <a:fillRect/>
          </a:stretch>
        </p:blipFill>
        <p:spPr>
          <a:xfrm rot="21275839">
            <a:off x="4203700" y="3267146"/>
            <a:ext cx="6205507" cy="3654354"/>
          </a:xfrm>
          <a:prstGeom prst="rect">
            <a:avLst/>
          </a:prstGeom>
        </p:spPr>
      </p:pic>
      <p:pic>
        <p:nvPicPr>
          <p:cNvPr id="6" name="Picture 5">
            <a:extLst>
              <a:ext uri="{FF2B5EF4-FFF2-40B4-BE49-F238E27FC236}">
                <a16:creationId xmlns:a16="http://schemas.microsoft.com/office/drawing/2014/main" id="{206D748F-FA31-7C43-B61D-8F2F3507E360}"/>
              </a:ext>
            </a:extLst>
          </p:cNvPr>
          <p:cNvPicPr>
            <a:picLocks noChangeAspect="1"/>
          </p:cNvPicPr>
          <p:nvPr/>
        </p:nvPicPr>
        <p:blipFill>
          <a:blip r:embed="rId3"/>
          <a:stretch>
            <a:fillRect/>
          </a:stretch>
        </p:blipFill>
        <p:spPr>
          <a:xfrm rot="21275839">
            <a:off x="4076824" y="886817"/>
            <a:ext cx="6145247" cy="6042827"/>
          </a:xfrm>
          <a:prstGeom prst="rect">
            <a:avLst/>
          </a:prstGeom>
        </p:spPr>
      </p:pic>
      <p:pic>
        <p:nvPicPr>
          <p:cNvPr id="9" name="Picture 8">
            <a:extLst>
              <a:ext uri="{FF2B5EF4-FFF2-40B4-BE49-F238E27FC236}">
                <a16:creationId xmlns:a16="http://schemas.microsoft.com/office/drawing/2014/main" id="{6EF9A66E-436B-3744-8EDE-65ADB93FB4D3}"/>
              </a:ext>
            </a:extLst>
          </p:cNvPr>
          <p:cNvPicPr>
            <a:picLocks noChangeAspect="1"/>
          </p:cNvPicPr>
          <p:nvPr/>
        </p:nvPicPr>
        <p:blipFill>
          <a:blip r:embed="rId4"/>
          <a:stretch>
            <a:fillRect/>
          </a:stretch>
        </p:blipFill>
        <p:spPr>
          <a:xfrm rot="21275839">
            <a:off x="4888989" y="-436"/>
            <a:ext cx="5233421" cy="5589437"/>
          </a:xfrm>
          <a:prstGeom prst="rect">
            <a:avLst/>
          </a:prstGeom>
        </p:spPr>
      </p:pic>
      <p:pic>
        <p:nvPicPr>
          <p:cNvPr id="8" name="Picture 7">
            <a:extLst>
              <a:ext uri="{FF2B5EF4-FFF2-40B4-BE49-F238E27FC236}">
                <a16:creationId xmlns:a16="http://schemas.microsoft.com/office/drawing/2014/main" id="{638344DC-B396-2C4D-9F0E-B79AB972A698}"/>
              </a:ext>
            </a:extLst>
          </p:cNvPr>
          <p:cNvPicPr>
            <a:picLocks noChangeAspect="1"/>
          </p:cNvPicPr>
          <p:nvPr/>
        </p:nvPicPr>
        <p:blipFill>
          <a:blip r:embed="rId5"/>
          <a:stretch>
            <a:fillRect/>
          </a:stretch>
        </p:blipFill>
        <p:spPr>
          <a:xfrm rot="21275839">
            <a:off x="4170446" y="3301544"/>
            <a:ext cx="6205507" cy="3619879"/>
          </a:xfrm>
          <a:prstGeom prst="rect">
            <a:avLst/>
          </a:prstGeom>
        </p:spPr>
      </p:pic>
      <p:sp>
        <p:nvSpPr>
          <p:cNvPr id="10" name="TextBox 9">
            <a:extLst>
              <a:ext uri="{FF2B5EF4-FFF2-40B4-BE49-F238E27FC236}">
                <a16:creationId xmlns:a16="http://schemas.microsoft.com/office/drawing/2014/main" id="{A23FF52F-6669-C040-8475-E48600D54412}"/>
              </a:ext>
            </a:extLst>
          </p:cNvPr>
          <p:cNvSpPr txBox="1"/>
          <p:nvPr/>
        </p:nvSpPr>
        <p:spPr>
          <a:xfrm rot="610611">
            <a:off x="6223000" y="990600"/>
            <a:ext cx="355600" cy="369332"/>
          </a:xfrm>
          <a:prstGeom prst="rect">
            <a:avLst/>
          </a:prstGeom>
          <a:noFill/>
        </p:spPr>
        <p:txBody>
          <a:bodyPr wrap="square" rtlCol="0">
            <a:spAutoFit/>
          </a:bodyPr>
          <a:lstStyle/>
          <a:p>
            <a:r>
              <a:rPr lang="en-US" b="1" dirty="0">
                <a:latin typeface="Arial" panose="020B0604020202020204" pitchFamily="34" charset="0"/>
              </a:rPr>
              <a:t>?</a:t>
            </a:r>
          </a:p>
        </p:txBody>
      </p:sp>
      <p:sp>
        <p:nvSpPr>
          <p:cNvPr id="11" name="TextBox 10">
            <a:extLst>
              <a:ext uri="{FF2B5EF4-FFF2-40B4-BE49-F238E27FC236}">
                <a16:creationId xmlns:a16="http://schemas.microsoft.com/office/drawing/2014/main" id="{ACC7919A-FF1B-5C43-B6CC-E6F606E23824}"/>
              </a:ext>
            </a:extLst>
          </p:cNvPr>
          <p:cNvSpPr txBox="1"/>
          <p:nvPr/>
        </p:nvSpPr>
        <p:spPr>
          <a:xfrm rot="610611">
            <a:off x="6604001" y="1215023"/>
            <a:ext cx="355600" cy="707886"/>
          </a:xfrm>
          <a:prstGeom prst="rect">
            <a:avLst/>
          </a:prstGeom>
          <a:noFill/>
        </p:spPr>
        <p:txBody>
          <a:bodyPr wrap="square" rtlCol="0">
            <a:spAutoFit/>
          </a:bodyPr>
          <a:lstStyle/>
          <a:p>
            <a:r>
              <a:rPr lang="en-US" sz="4000" b="1" dirty="0">
                <a:latin typeface="Arial" panose="020B0604020202020204" pitchFamily="34" charset="0"/>
              </a:rPr>
              <a:t>?</a:t>
            </a:r>
          </a:p>
        </p:txBody>
      </p:sp>
      <p:sp>
        <p:nvSpPr>
          <p:cNvPr id="12" name="TextBox 11">
            <a:extLst>
              <a:ext uri="{FF2B5EF4-FFF2-40B4-BE49-F238E27FC236}">
                <a16:creationId xmlns:a16="http://schemas.microsoft.com/office/drawing/2014/main" id="{BA9AF5BC-22DA-2A46-ADB5-6505228755A7}"/>
              </a:ext>
            </a:extLst>
          </p:cNvPr>
          <p:cNvSpPr txBox="1"/>
          <p:nvPr/>
        </p:nvSpPr>
        <p:spPr>
          <a:xfrm rot="610611">
            <a:off x="7178729" y="756321"/>
            <a:ext cx="355600" cy="1446550"/>
          </a:xfrm>
          <a:prstGeom prst="rect">
            <a:avLst/>
          </a:prstGeom>
          <a:noFill/>
        </p:spPr>
        <p:txBody>
          <a:bodyPr wrap="square" rtlCol="0">
            <a:spAutoFit/>
          </a:bodyPr>
          <a:lstStyle/>
          <a:p>
            <a:r>
              <a:rPr lang="en-US" sz="8800" b="1" dirty="0">
                <a:latin typeface="Arial" panose="020B0604020202020204" pitchFamily="34" charset="0"/>
              </a:rPr>
              <a:t>?</a:t>
            </a:r>
          </a:p>
        </p:txBody>
      </p:sp>
      <p:sp>
        <p:nvSpPr>
          <p:cNvPr id="13" name="TextBox 12">
            <a:extLst>
              <a:ext uri="{FF2B5EF4-FFF2-40B4-BE49-F238E27FC236}">
                <a16:creationId xmlns:a16="http://schemas.microsoft.com/office/drawing/2014/main" id="{FBF3A1C5-18F8-5A46-9A32-058C300A8136}"/>
              </a:ext>
            </a:extLst>
          </p:cNvPr>
          <p:cNvSpPr txBox="1"/>
          <p:nvPr/>
        </p:nvSpPr>
        <p:spPr>
          <a:xfrm rot="610611">
            <a:off x="5934129" y="1835821"/>
            <a:ext cx="355600" cy="1446550"/>
          </a:xfrm>
          <a:prstGeom prst="rect">
            <a:avLst/>
          </a:prstGeom>
          <a:noFill/>
        </p:spPr>
        <p:txBody>
          <a:bodyPr wrap="square" rtlCol="0">
            <a:spAutoFit/>
          </a:bodyPr>
          <a:lstStyle/>
          <a:p>
            <a:r>
              <a:rPr lang="en-US" sz="8800" b="1" dirty="0">
                <a:latin typeface="Arial" panose="020B0604020202020204" pitchFamily="34" charset="0"/>
              </a:rPr>
              <a:t>?</a:t>
            </a:r>
          </a:p>
        </p:txBody>
      </p:sp>
      <p:sp>
        <p:nvSpPr>
          <p:cNvPr id="14" name="TextBox 13">
            <a:extLst>
              <a:ext uri="{FF2B5EF4-FFF2-40B4-BE49-F238E27FC236}">
                <a16:creationId xmlns:a16="http://schemas.microsoft.com/office/drawing/2014/main" id="{025E709D-439C-9A4D-9985-438BDE23F457}"/>
              </a:ext>
            </a:extLst>
          </p:cNvPr>
          <p:cNvSpPr txBox="1"/>
          <p:nvPr/>
        </p:nvSpPr>
        <p:spPr>
          <a:xfrm rot="610611">
            <a:off x="7115229" y="2458122"/>
            <a:ext cx="355600" cy="1446550"/>
          </a:xfrm>
          <a:prstGeom prst="rect">
            <a:avLst/>
          </a:prstGeom>
          <a:noFill/>
        </p:spPr>
        <p:txBody>
          <a:bodyPr wrap="square" rtlCol="0">
            <a:spAutoFit/>
          </a:bodyPr>
          <a:lstStyle/>
          <a:p>
            <a:r>
              <a:rPr lang="en-US" sz="8800" b="1" dirty="0">
                <a:latin typeface="Arial" panose="020B0604020202020204" pitchFamily="34" charset="0"/>
              </a:rPr>
              <a:t>?</a:t>
            </a:r>
          </a:p>
        </p:txBody>
      </p:sp>
      <p:sp>
        <p:nvSpPr>
          <p:cNvPr id="15" name="TextBox 14">
            <a:extLst>
              <a:ext uri="{FF2B5EF4-FFF2-40B4-BE49-F238E27FC236}">
                <a16:creationId xmlns:a16="http://schemas.microsoft.com/office/drawing/2014/main" id="{677B402F-86E9-7947-8DDE-109FACDF9D74}"/>
              </a:ext>
            </a:extLst>
          </p:cNvPr>
          <p:cNvSpPr txBox="1"/>
          <p:nvPr/>
        </p:nvSpPr>
        <p:spPr>
          <a:xfrm rot="610611">
            <a:off x="6743701" y="2053223"/>
            <a:ext cx="355600" cy="707886"/>
          </a:xfrm>
          <a:prstGeom prst="rect">
            <a:avLst/>
          </a:prstGeom>
          <a:noFill/>
        </p:spPr>
        <p:txBody>
          <a:bodyPr wrap="square" rtlCol="0">
            <a:spAutoFit/>
          </a:bodyPr>
          <a:lstStyle/>
          <a:p>
            <a:r>
              <a:rPr lang="en-US" sz="4000" b="1" dirty="0">
                <a:latin typeface="Arial" panose="020B0604020202020204" pitchFamily="34" charset="0"/>
              </a:rPr>
              <a:t>?</a:t>
            </a:r>
          </a:p>
        </p:txBody>
      </p:sp>
      <p:sp>
        <p:nvSpPr>
          <p:cNvPr id="16" name="TextBox 15">
            <a:extLst>
              <a:ext uri="{FF2B5EF4-FFF2-40B4-BE49-F238E27FC236}">
                <a16:creationId xmlns:a16="http://schemas.microsoft.com/office/drawing/2014/main" id="{F399356B-A022-CC47-BAFD-89F26380EE60}"/>
              </a:ext>
            </a:extLst>
          </p:cNvPr>
          <p:cNvSpPr txBox="1"/>
          <p:nvPr/>
        </p:nvSpPr>
        <p:spPr>
          <a:xfrm rot="610611">
            <a:off x="8140701" y="1634123"/>
            <a:ext cx="355600" cy="707886"/>
          </a:xfrm>
          <a:prstGeom prst="rect">
            <a:avLst/>
          </a:prstGeom>
          <a:noFill/>
        </p:spPr>
        <p:txBody>
          <a:bodyPr wrap="square" rtlCol="0">
            <a:spAutoFit/>
          </a:bodyPr>
          <a:lstStyle/>
          <a:p>
            <a:r>
              <a:rPr lang="en-US" sz="4000" b="1" dirty="0">
                <a:latin typeface="Arial" panose="020B0604020202020204" pitchFamily="34" charset="0"/>
              </a:rPr>
              <a:t>?</a:t>
            </a:r>
          </a:p>
        </p:txBody>
      </p:sp>
      <p:sp>
        <p:nvSpPr>
          <p:cNvPr id="17" name="TextBox 16">
            <a:extLst>
              <a:ext uri="{FF2B5EF4-FFF2-40B4-BE49-F238E27FC236}">
                <a16:creationId xmlns:a16="http://schemas.microsoft.com/office/drawing/2014/main" id="{2ACE6E55-58DC-B840-8227-A1C3E10111C2}"/>
              </a:ext>
            </a:extLst>
          </p:cNvPr>
          <p:cNvSpPr txBox="1"/>
          <p:nvPr/>
        </p:nvSpPr>
        <p:spPr>
          <a:xfrm rot="610611">
            <a:off x="8432801" y="2586623"/>
            <a:ext cx="355600" cy="707886"/>
          </a:xfrm>
          <a:prstGeom prst="rect">
            <a:avLst/>
          </a:prstGeom>
          <a:noFill/>
        </p:spPr>
        <p:txBody>
          <a:bodyPr wrap="square" rtlCol="0">
            <a:spAutoFit/>
          </a:bodyPr>
          <a:lstStyle/>
          <a:p>
            <a:r>
              <a:rPr lang="en-US" sz="4000" b="1" dirty="0">
                <a:latin typeface="Arial" panose="020B0604020202020204" pitchFamily="34" charset="0"/>
              </a:rPr>
              <a:t>?</a:t>
            </a:r>
          </a:p>
        </p:txBody>
      </p:sp>
      <p:sp>
        <p:nvSpPr>
          <p:cNvPr id="18" name="TextBox 17">
            <a:extLst>
              <a:ext uri="{FF2B5EF4-FFF2-40B4-BE49-F238E27FC236}">
                <a16:creationId xmlns:a16="http://schemas.microsoft.com/office/drawing/2014/main" id="{AF53BDF3-8FB6-0A43-971D-EB019180D874}"/>
              </a:ext>
            </a:extLst>
          </p:cNvPr>
          <p:cNvSpPr txBox="1"/>
          <p:nvPr/>
        </p:nvSpPr>
        <p:spPr>
          <a:xfrm rot="610611">
            <a:off x="8740828" y="1264322"/>
            <a:ext cx="355600" cy="1446550"/>
          </a:xfrm>
          <a:prstGeom prst="rect">
            <a:avLst/>
          </a:prstGeom>
          <a:noFill/>
        </p:spPr>
        <p:txBody>
          <a:bodyPr wrap="square" rtlCol="0">
            <a:spAutoFit/>
          </a:bodyPr>
          <a:lstStyle/>
          <a:p>
            <a:r>
              <a:rPr lang="en-US" sz="8800" b="1" dirty="0">
                <a:latin typeface="Arial" panose="020B0604020202020204" pitchFamily="34" charset="0"/>
              </a:rPr>
              <a:t>?</a:t>
            </a:r>
          </a:p>
        </p:txBody>
      </p:sp>
      <p:sp>
        <p:nvSpPr>
          <p:cNvPr id="19" name="TextBox 18">
            <a:extLst>
              <a:ext uri="{FF2B5EF4-FFF2-40B4-BE49-F238E27FC236}">
                <a16:creationId xmlns:a16="http://schemas.microsoft.com/office/drawing/2014/main" id="{6B6A583A-AF48-024D-8854-319727D18F92}"/>
              </a:ext>
            </a:extLst>
          </p:cNvPr>
          <p:cNvSpPr txBox="1"/>
          <p:nvPr/>
        </p:nvSpPr>
        <p:spPr>
          <a:xfrm rot="610611">
            <a:off x="7204129" y="3715422"/>
            <a:ext cx="355600" cy="1446550"/>
          </a:xfrm>
          <a:prstGeom prst="rect">
            <a:avLst/>
          </a:prstGeom>
          <a:noFill/>
        </p:spPr>
        <p:txBody>
          <a:bodyPr wrap="square" rtlCol="0">
            <a:spAutoFit/>
          </a:bodyPr>
          <a:lstStyle/>
          <a:p>
            <a:r>
              <a:rPr lang="en-US" sz="8800" b="1" dirty="0">
                <a:latin typeface="Arial" panose="020B0604020202020204" pitchFamily="34" charset="0"/>
              </a:rPr>
              <a:t>?</a:t>
            </a:r>
          </a:p>
        </p:txBody>
      </p:sp>
      <p:sp>
        <p:nvSpPr>
          <p:cNvPr id="20" name="TextBox 19">
            <a:extLst>
              <a:ext uri="{FF2B5EF4-FFF2-40B4-BE49-F238E27FC236}">
                <a16:creationId xmlns:a16="http://schemas.microsoft.com/office/drawing/2014/main" id="{DB5D1DE2-638C-DF4B-B99D-9A558093D78C}"/>
              </a:ext>
            </a:extLst>
          </p:cNvPr>
          <p:cNvSpPr txBox="1"/>
          <p:nvPr/>
        </p:nvSpPr>
        <p:spPr>
          <a:xfrm rot="610611">
            <a:off x="6311901" y="3386723"/>
            <a:ext cx="355600" cy="707886"/>
          </a:xfrm>
          <a:prstGeom prst="rect">
            <a:avLst/>
          </a:prstGeom>
          <a:noFill/>
        </p:spPr>
        <p:txBody>
          <a:bodyPr wrap="square" rtlCol="0">
            <a:spAutoFit/>
          </a:bodyPr>
          <a:lstStyle/>
          <a:p>
            <a:r>
              <a:rPr lang="en-US" sz="4000" b="1" dirty="0">
                <a:latin typeface="Arial" panose="020B0604020202020204" pitchFamily="34" charset="0"/>
              </a:rPr>
              <a:t>?</a:t>
            </a:r>
          </a:p>
        </p:txBody>
      </p:sp>
    </p:spTree>
    <p:extLst>
      <p:ext uri="{BB962C8B-B14F-4D97-AF65-F5344CB8AC3E}">
        <p14:creationId xmlns:p14="http://schemas.microsoft.com/office/powerpoint/2010/main" val="93342908"/>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22" presetClass="entr" presetSubtype="4" fill="hold" nodeType="afterEffect">
                                  <p:stCondLst>
                                    <p:cond delay="50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p:stCondLst>
                              <p:cond delay="300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par>
                          <p:cTn id="19" fill="hold">
                            <p:stCondLst>
                              <p:cond delay="3500"/>
                            </p:stCondLst>
                            <p:childTnLst>
                              <p:par>
                                <p:cTn id="20" presetID="17"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ppt_h/2"/>
                                          </p:val>
                                        </p:tav>
                                        <p:tav tm="100000">
                                          <p:val>
                                            <p:strVal val="#ppt_y"/>
                                          </p:val>
                                        </p:tav>
                                      </p:tavLst>
                                    </p:anim>
                                    <p:anim calcmode="lin" valueType="num">
                                      <p:cBhvr>
                                        <p:cTn id="24" dur="500" fill="hold"/>
                                        <p:tgtEl>
                                          <p:spTgt spid="9"/>
                                        </p:tgtEl>
                                        <p:attrNameLst>
                                          <p:attrName>ppt_w</p:attrName>
                                        </p:attrNameLst>
                                      </p:cBhvr>
                                      <p:tavLst>
                                        <p:tav tm="0">
                                          <p:val>
                                            <p:strVal val="#ppt_w"/>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childTnLst>
                                </p:cTn>
                              </p:par>
                            </p:childTnLst>
                          </p:cTn>
                        </p:par>
                        <p:par>
                          <p:cTn id="26" fill="hold">
                            <p:stCondLst>
                              <p:cond delay="4000"/>
                            </p:stCondLst>
                            <p:childTnLst>
                              <p:par>
                                <p:cTn id="27" presetID="53" presetClass="entr" presetSubtype="16" fill="hold" grpId="1"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4500"/>
                            </p:stCondLst>
                            <p:childTnLst>
                              <p:par>
                                <p:cTn id="33" presetID="53" presetClass="entr" presetSubtype="16" fill="hold" grpId="1"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5000"/>
                            </p:stCondLst>
                            <p:childTnLst>
                              <p:par>
                                <p:cTn id="39" presetID="53" presetClass="entr" presetSubtype="16"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par>
                          <p:cTn id="44" fill="hold">
                            <p:stCondLst>
                              <p:cond delay="5500"/>
                            </p:stCondLst>
                            <p:childTnLst>
                              <p:par>
                                <p:cTn id="45" presetID="53" presetClass="entr" presetSubtype="16"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p:stCondLst>
                              <p:cond delay="6000"/>
                            </p:stCondLst>
                            <p:childTnLst>
                              <p:par>
                                <p:cTn id="51" presetID="53" presetClass="entr" presetSubtype="16"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par>
                          <p:cTn id="56" fill="hold">
                            <p:stCondLst>
                              <p:cond delay="6500"/>
                            </p:stCondLst>
                            <p:childTnLst>
                              <p:par>
                                <p:cTn id="57" presetID="53" presetClass="entr" presetSubtype="16"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500" fill="hold"/>
                                        <p:tgtEl>
                                          <p:spTgt spid="15"/>
                                        </p:tgtEl>
                                        <p:attrNameLst>
                                          <p:attrName>ppt_w</p:attrName>
                                        </p:attrNameLst>
                                      </p:cBhvr>
                                      <p:tavLst>
                                        <p:tav tm="0">
                                          <p:val>
                                            <p:fltVal val="0"/>
                                          </p:val>
                                        </p:tav>
                                        <p:tav tm="100000">
                                          <p:val>
                                            <p:strVal val="#ppt_w"/>
                                          </p:val>
                                        </p:tav>
                                      </p:tavLst>
                                    </p:anim>
                                    <p:anim calcmode="lin" valueType="num">
                                      <p:cBhvr>
                                        <p:cTn id="60" dur="500" fill="hold"/>
                                        <p:tgtEl>
                                          <p:spTgt spid="15"/>
                                        </p:tgtEl>
                                        <p:attrNameLst>
                                          <p:attrName>ppt_h</p:attrName>
                                        </p:attrNameLst>
                                      </p:cBhvr>
                                      <p:tavLst>
                                        <p:tav tm="0">
                                          <p:val>
                                            <p:fltVal val="0"/>
                                          </p:val>
                                        </p:tav>
                                        <p:tav tm="100000">
                                          <p:val>
                                            <p:strVal val="#ppt_h"/>
                                          </p:val>
                                        </p:tav>
                                      </p:tavLst>
                                    </p:anim>
                                    <p:animEffect transition="in" filter="fade">
                                      <p:cBhvr>
                                        <p:cTn id="61" dur="500"/>
                                        <p:tgtEl>
                                          <p:spTgt spid="15"/>
                                        </p:tgtEl>
                                      </p:cBhvr>
                                    </p:animEffect>
                                  </p:childTnLst>
                                </p:cTn>
                              </p:par>
                            </p:childTnLst>
                          </p:cTn>
                        </p:par>
                        <p:par>
                          <p:cTn id="62" fill="hold">
                            <p:stCondLst>
                              <p:cond delay="7000"/>
                            </p:stCondLst>
                            <p:childTnLst>
                              <p:par>
                                <p:cTn id="63" presetID="53" presetClass="entr" presetSubtype="16"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animEffect transition="in" filter="fade">
                                      <p:cBhvr>
                                        <p:cTn id="67" dur="500"/>
                                        <p:tgtEl>
                                          <p:spTgt spid="16"/>
                                        </p:tgtEl>
                                      </p:cBhvr>
                                    </p:animEffect>
                                  </p:childTnLst>
                                </p:cTn>
                              </p:par>
                            </p:childTnLst>
                          </p:cTn>
                        </p:par>
                        <p:par>
                          <p:cTn id="68" fill="hold">
                            <p:stCondLst>
                              <p:cond delay="7500"/>
                            </p:stCondLst>
                            <p:childTnLst>
                              <p:par>
                                <p:cTn id="69" presetID="53" presetClass="entr" presetSubtype="16"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500" fill="hold"/>
                                        <p:tgtEl>
                                          <p:spTgt spid="17"/>
                                        </p:tgtEl>
                                        <p:attrNameLst>
                                          <p:attrName>ppt_w</p:attrName>
                                        </p:attrNameLst>
                                      </p:cBhvr>
                                      <p:tavLst>
                                        <p:tav tm="0">
                                          <p:val>
                                            <p:fltVal val="0"/>
                                          </p:val>
                                        </p:tav>
                                        <p:tav tm="100000">
                                          <p:val>
                                            <p:strVal val="#ppt_w"/>
                                          </p:val>
                                        </p:tav>
                                      </p:tavLst>
                                    </p:anim>
                                    <p:anim calcmode="lin" valueType="num">
                                      <p:cBhvr>
                                        <p:cTn id="72" dur="500" fill="hold"/>
                                        <p:tgtEl>
                                          <p:spTgt spid="17"/>
                                        </p:tgtEl>
                                        <p:attrNameLst>
                                          <p:attrName>ppt_h</p:attrName>
                                        </p:attrNameLst>
                                      </p:cBhvr>
                                      <p:tavLst>
                                        <p:tav tm="0">
                                          <p:val>
                                            <p:fltVal val="0"/>
                                          </p:val>
                                        </p:tav>
                                        <p:tav tm="100000">
                                          <p:val>
                                            <p:strVal val="#ppt_h"/>
                                          </p:val>
                                        </p:tav>
                                      </p:tavLst>
                                    </p:anim>
                                    <p:animEffect transition="in" filter="fade">
                                      <p:cBhvr>
                                        <p:cTn id="73" dur="500"/>
                                        <p:tgtEl>
                                          <p:spTgt spid="17"/>
                                        </p:tgtEl>
                                      </p:cBhvr>
                                    </p:animEffect>
                                  </p:childTnLst>
                                </p:cTn>
                              </p:par>
                            </p:childTnLst>
                          </p:cTn>
                        </p:par>
                        <p:par>
                          <p:cTn id="74" fill="hold">
                            <p:stCondLst>
                              <p:cond delay="8000"/>
                            </p:stCondLst>
                            <p:childTnLst>
                              <p:par>
                                <p:cTn id="75" presetID="53" presetClass="entr" presetSubtype="16"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500" fill="hold"/>
                                        <p:tgtEl>
                                          <p:spTgt spid="18"/>
                                        </p:tgtEl>
                                        <p:attrNameLst>
                                          <p:attrName>ppt_w</p:attrName>
                                        </p:attrNameLst>
                                      </p:cBhvr>
                                      <p:tavLst>
                                        <p:tav tm="0">
                                          <p:val>
                                            <p:fltVal val="0"/>
                                          </p:val>
                                        </p:tav>
                                        <p:tav tm="100000">
                                          <p:val>
                                            <p:strVal val="#ppt_w"/>
                                          </p:val>
                                        </p:tav>
                                      </p:tavLst>
                                    </p:anim>
                                    <p:anim calcmode="lin" valueType="num">
                                      <p:cBhvr>
                                        <p:cTn id="78" dur="500" fill="hold"/>
                                        <p:tgtEl>
                                          <p:spTgt spid="18"/>
                                        </p:tgtEl>
                                        <p:attrNameLst>
                                          <p:attrName>ppt_h</p:attrName>
                                        </p:attrNameLst>
                                      </p:cBhvr>
                                      <p:tavLst>
                                        <p:tav tm="0">
                                          <p:val>
                                            <p:fltVal val="0"/>
                                          </p:val>
                                        </p:tav>
                                        <p:tav tm="100000">
                                          <p:val>
                                            <p:strVal val="#ppt_h"/>
                                          </p:val>
                                        </p:tav>
                                      </p:tavLst>
                                    </p:anim>
                                    <p:animEffect transition="in" filter="fade">
                                      <p:cBhvr>
                                        <p:cTn id="79" dur="500"/>
                                        <p:tgtEl>
                                          <p:spTgt spid="18"/>
                                        </p:tgtEl>
                                      </p:cBhvr>
                                    </p:animEffect>
                                  </p:childTnLst>
                                </p:cTn>
                              </p:par>
                            </p:childTnLst>
                          </p:cTn>
                        </p:par>
                        <p:par>
                          <p:cTn id="80" fill="hold">
                            <p:stCondLst>
                              <p:cond delay="8500"/>
                            </p:stCondLst>
                            <p:childTnLst>
                              <p:par>
                                <p:cTn id="81" presetID="53" presetClass="entr" presetSubtype="16" fill="hold" grpId="0" nodeType="after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p:cTn id="83" dur="500" fill="hold"/>
                                        <p:tgtEl>
                                          <p:spTgt spid="19"/>
                                        </p:tgtEl>
                                        <p:attrNameLst>
                                          <p:attrName>ppt_w</p:attrName>
                                        </p:attrNameLst>
                                      </p:cBhvr>
                                      <p:tavLst>
                                        <p:tav tm="0">
                                          <p:val>
                                            <p:fltVal val="0"/>
                                          </p:val>
                                        </p:tav>
                                        <p:tav tm="100000">
                                          <p:val>
                                            <p:strVal val="#ppt_w"/>
                                          </p:val>
                                        </p:tav>
                                      </p:tavLst>
                                    </p:anim>
                                    <p:anim calcmode="lin" valueType="num">
                                      <p:cBhvr>
                                        <p:cTn id="84" dur="500" fill="hold"/>
                                        <p:tgtEl>
                                          <p:spTgt spid="19"/>
                                        </p:tgtEl>
                                        <p:attrNameLst>
                                          <p:attrName>ppt_h</p:attrName>
                                        </p:attrNameLst>
                                      </p:cBhvr>
                                      <p:tavLst>
                                        <p:tav tm="0">
                                          <p:val>
                                            <p:fltVal val="0"/>
                                          </p:val>
                                        </p:tav>
                                        <p:tav tm="100000">
                                          <p:val>
                                            <p:strVal val="#ppt_h"/>
                                          </p:val>
                                        </p:tav>
                                      </p:tavLst>
                                    </p:anim>
                                    <p:animEffect transition="in" filter="fade">
                                      <p:cBhvr>
                                        <p:cTn id="85" dur="500"/>
                                        <p:tgtEl>
                                          <p:spTgt spid="19"/>
                                        </p:tgtEl>
                                      </p:cBhvr>
                                    </p:animEffect>
                                  </p:childTnLst>
                                </p:cTn>
                              </p:par>
                            </p:childTnLst>
                          </p:cTn>
                        </p:par>
                        <p:par>
                          <p:cTn id="86" fill="hold">
                            <p:stCondLst>
                              <p:cond delay="9000"/>
                            </p:stCondLst>
                            <p:childTnLst>
                              <p:par>
                                <p:cTn id="87" presetID="53" presetClass="entr" presetSubtype="16" fill="hold" grpId="0" nodeType="after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p:cTn id="89" dur="500" fill="hold"/>
                                        <p:tgtEl>
                                          <p:spTgt spid="20"/>
                                        </p:tgtEl>
                                        <p:attrNameLst>
                                          <p:attrName>ppt_w</p:attrName>
                                        </p:attrNameLst>
                                      </p:cBhvr>
                                      <p:tavLst>
                                        <p:tav tm="0">
                                          <p:val>
                                            <p:fltVal val="0"/>
                                          </p:val>
                                        </p:tav>
                                        <p:tav tm="100000">
                                          <p:val>
                                            <p:strVal val="#ppt_w"/>
                                          </p:val>
                                        </p:tav>
                                      </p:tavLst>
                                    </p:anim>
                                    <p:anim calcmode="lin" valueType="num">
                                      <p:cBhvr>
                                        <p:cTn id="90" dur="500" fill="hold"/>
                                        <p:tgtEl>
                                          <p:spTgt spid="20"/>
                                        </p:tgtEl>
                                        <p:attrNameLst>
                                          <p:attrName>ppt_h</p:attrName>
                                        </p:attrNameLst>
                                      </p:cBhvr>
                                      <p:tavLst>
                                        <p:tav tm="0">
                                          <p:val>
                                            <p:fltVal val="0"/>
                                          </p:val>
                                        </p:tav>
                                        <p:tav tm="100000">
                                          <p:val>
                                            <p:strVal val="#ppt_h"/>
                                          </p:val>
                                        </p:tav>
                                      </p:tavLst>
                                    </p:anim>
                                    <p:animEffect transition="in" filter="fade">
                                      <p:cBhvr>
                                        <p:cTn id="9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1" grpId="1"/>
      <p:bldP spid="12" grpId="0"/>
      <p:bldP spid="13" grpId="0"/>
      <p:bldP spid="14" grpId="0"/>
      <p:bldP spid="15" grpId="0"/>
      <p:bldP spid="16" grpId="0"/>
      <p:bldP spid="17" grpId="0"/>
      <p:bldP spid="18" grpId="0"/>
      <p:bldP spid="19"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207D38-6BA7-B74D-A9FF-37A3931382E2}"/>
              </a:ext>
            </a:extLst>
          </p:cNvPr>
          <p:cNvGrpSpPr/>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783282E4-F0E1-5042-AC2B-81FC2EDE851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3FE5F29-F1CE-7C48-8579-586FD78BDA0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208C25-6BF9-CD49-8929-45A09C59A660}"/>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915075B-767D-734F-BB48-63E3417466E5}"/>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12D5DF4A-AAC9-AA4B-BBAB-B632B81AA37F}"/>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2551AB5F-1E8A-E74A-9467-F41D55830726}"/>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655C6A-99F9-C549-BB3F-AB384F83AFF0}"/>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AAC0B77-9B70-6C4A-A78F-FA716F46756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30ABB067-C6AC-664C-9AB7-C5BE8967E96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3D6441F-48FF-B449-9055-F9DEC2DCA235}"/>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0B52D66C-455E-D047-BD3A-AA6150D89CD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726228C-72CE-D54E-82AE-B8E49E63CC57}"/>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751A0F-3425-8D4A-822F-ECD7085CF793}"/>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815307FC-0196-7E46-A380-FC1F435C92A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CDE3443-2E85-6B42-93D3-FC00E47CE752}"/>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4E5F4946-B9C6-2943-816A-932EF9EE0631}"/>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CC6A8D3-1942-A149-BD09-0C199D0835FB}"/>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7519D63-DEB7-694B-AC73-B13C4A46A328}"/>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0116B5F-BE6F-7D43-9706-804F92F3BEA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sp>
        <p:nvSpPr>
          <p:cNvPr id="2" name="Rectangle 1">
            <a:extLst>
              <a:ext uri="{FF2B5EF4-FFF2-40B4-BE49-F238E27FC236}">
                <a16:creationId xmlns:a16="http://schemas.microsoft.com/office/drawing/2014/main" id="{1445F621-6E23-6342-9671-0024F1AF9B34}"/>
              </a:ext>
            </a:extLst>
          </p:cNvPr>
          <p:cNvSpPr/>
          <p:nvPr/>
        </p:nvSpPr>
        <p:spPr>
          <a:xfrm>
            <a:off x="1652186" y="538611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nvGrpSpPr>
          <p:cNvPr id="3" name="Group 2">
            <a:extLst>
              <a:ext uri="{FF2B5EF4-FFF2-40B4-BE49-F238E27FC236}">
                <a16:creationId xmlns:a16="http://schemas.microsoft.com/office/drawing/2014/main" id="{A84B8A70-FBCC-624A-825A-0C9FEC961D4E}"/>
              </a:ext>
            </a:extLst>
          </p:cNvPr>
          <p:cNvGrpSpPr/>
          <p:nvPr/>
        </p:nvGrpSpPr>
        <p:grpSpPr>
          <a:xfrm>
            <a:off x="1669292" y="569550"/>
            <a:ext cx="8845667" cy="4658730"/>
            <a:chOff x="1669294" y="1005686"/>
            <a:chExt cx="8845667" cy="4658730"/>
          </a:xfrm>
        </p:grpSpPr>
        <p:sp>
          <p:nvSpPr>
            <p:cNvPr id="4" name="Isosceles Triangle 39">
              <a:extLst>
                <a:ext uri="{FF2B5EF4-FFF2-40B4-BE49-F238E27FC236}">
                  <a16:creationId xmlns:a16="http://schemas.microsoft.com/office/drawing/2014/main" id="{3C5314CC-F55E-FB45-AA79-07F5B47BA9C6}"/>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0F2DFAA-67E1-6D41-B7DE-C73038799F60}"/>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6" name="Rectangle 5">
            <a:extLst>
              <a:ext uri="{FF2B5EF4-FFF2-40B4-BE49-F238E27FC236}">
                <a16:creationId xmlns:a16="http://schemas.microsoft.com/office/drawing/2014/main" id="{9CDE3095-898E-254C-9BE8-D77EEB6C852A}"/>
              </a:ext>
            </a:extLst>
          </p:cNvPr>
          <p:cNvSpPr/>
          <p:nvPr/>
        </p:nvSpPr>
        <p:spPr>
          <a:xfrm>
            <a:off x="2092410" y="981062"/>
            <a:ext cx="8241153" cy="3462487"/>
          </a:xfrm>
          <a:prstGeom prst="rect">
            <a:avLst/>
          </a:prstGeom>
        </p:spPr>
        <p:txBody>
          <a:bodyPr wrap="square">
            <a:spAutoFit/>
          </a:bodyPr>
          <a:lstStyle/>
          <a:p>
            <a:pPr marL="342900" indent="-342900">
              <a:spcAft>
                <a:spcPts val="1800"/>
              </a:spcAft>
              <a:buFont typeface="+mj-lt"/>
              <a:buAutoNum type="arabicPeriod"/>
            </a:pPr>
            <a:r>
              <a:rPr lang="nl-NL" b="1" dirty="0">
                <a:latin typeface="Arial" panose="020B0604020202020204" pitchFamily="34" charset="0"/>
              </a:rPr>
              <a:t>Ik snap de teksten in de brieven niet</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De ambtenaar heeft geen begrip voor mij als slechtziende, </a:t>
            </a:r>
            <a:br>
              <a:rPr lang="nl-NL" b="1" dirty="0">
                <a:latin typeface="Arial" panose="020B0604020202020204" pitchFamily="34" charset="0"/>
              </a:rPr>
            </a:br>
            <a:r>
              <a:rPr lang="nl-NL" b="1" dirty="0">
                <a:latin typeface="Arial" panose="020B0604020202020204" pitchFamily="34" charset="0"/>
              </a:rPr>
              <a:t>doet autoritair</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Ik snap niet wat ze zeggen in de gesprekken</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Het keuzescherm is te moeilijk</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Ze snappen me niet als ik iets vertel</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Het toilet is niet geschikt voor grote elektrische rolstoelen, </a:t>
            </a:r>
            <a:br>
              <a:rPr lang="nl-NL" b="1" dirty="0">
                <a:latin typeface="Arial" panose="020B0604020202020204" pitchFamily="34" charset="0"/>
              </a:rPr>
            </a:br>
            <a:r>
              <a:rPr lang="nl-NL" b="1" dirty="0">
                <a:latin typeface="Arial" panose="020B0604020202020204" pitchFamily="34" charset="0"/>
              </a:rPr>
              <a:t>het handdoekenrek hangt verkeerd</a:t>
            </a:r>
            <a:endParaRPr lang="en-US" b="1" dirty="0">
              <a:latin typeface="Arial" panose="020B0604020202020204" pitchFamily="34" charset="0"/>
            </a:endParaRPr>
          </a:p>
        </p:txBody>
      </p:sp>
      <p:sp>
        <p:nvSpPr>
          <p:cNvPr id="8" name="Subtitle 2">
            <a:extLst>
              <a:ext uri="{FF2B5EF4-FFF2-40B4-BE49-F238E27FC236}">
                <a16:creationId xmlns:a16="http://schemas.microsoft.com/office/drawing/2014/main" id="{4F429513-03D9-A54C-BB3A-72329B5BE61F}"/>
              </a:ext>
            </a:extLst>
          </p:cNvPr>
          <p:cNvSpPr txBox="1">
            <a:spLocks/>
          </p:cNvSpPr>
          <p:nvPr/>
        </p:nvSpPr>
        <p:spPr>
          <a:xfrm>
            <a:off x="1848961" y="5662486"/>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Wat </a:t>
            </a:r>
            <a:r>
              <a:rPr lang="en-US" b="1" dirty="0" err="1">
                <a:solidFill>
                  <a:schemeClr val="bg1"/>
                </a:solidFill>
                <a:latin typeface="Arial" panose="020B0604020202020204" pitchFamily="34" charset="0"/>
              </a:rPr>
              <a:t>er</a:t>
            </a:r>
            <a:r>
              <a:rPr lang="en-US" b="1" dirty="0">
                <a:solidFill>
                  <a:schemeClr val="bg1"/>
                </a:solidFill>
                <a:latin typeface="Arial" panose="020B0604020202020204" pitchFamily="34" charset="0"/>
              </a:rPr>
              <a:t> </a:t>
            </a:r>
            <a:r>
              <a:rPr lang="en-US" b="1" dirty="0" err="1">
                <a:solidFill>
                  <a:schemeClr val="bg1"/>
                </a:solidFill>
                <a:latin typeface="Arial" panose="020B0604020202020204" pitchFamily="34" charset="0"/>
              </a:rPr>
              <a:t>speelt</a:t>
            </a:r>
            <a:r>
              <a:rPr lang="en-US" b="1" dirty="0">
                <a:solidFill>
                  <a:schemeClr val="bg1"/>
                </a:solidFill>
                <a:latin typeface="Arial" panose="020B0604020202020204" pitchFamily="34" charset="0"/>
              </a:rPr>
              <a:t>…</a:t>
            </a:r>
          </a:p>
        </p:txBody>
      </p:sp>
      <p:sp>
        <p:nvSpPr>
          <p:cNvPr id="10" name="Title 1">
            <a:extLst>
              <a:ext uri="{FF2B5EF4-FFF2-40B4-BE49-F238E27FC236}">
                <a16:creationId xmlns:a16="http://schemas.microsoft.com/office/drawing/2014/main" id="{AC2F6FE7-0BB2-634B-955E-D16F61B3E793}"/>
              </a:ext>
            </a:extLst>
          </p:cNvPr>
          <p:cNvSpPr txBox="1">
            <a:spLocks/>
          </p:cNvSpPr>
          <p:nvPr/>
        </p:nvSpPr>
        <p:spPr>
          <a:xfrm>
            <a:off x="1669292" y="5502714"/>
            <a:ext cx="8679915" cy="1748729"/>
          </a:xfrm>
          <a:prstGeom prst="rect">
            <a:avLst/>
          </a:prstGeom>
        </p:spPr>
        <p:txBody>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r"/>
            <a:r>
              <a:rPr lang="en-US" b="1" spc="0" dirty="0" err="1">
                <a:solidFill>
                  <a:schemeClr val="bg1"/>
                </a:solidFill>
                <a:latin typeface="Arial" panose="020B0604020202020204" pitchFamily="34" charset="0"/>
              </a:rPr>
              <a:t>bij</a:t>
            </a:r>
            <a:r>
              <a:rPr lang="en-US" b="1" spc="0" dirty="0">
                <a:solidFill>
                  <a:schemeClr val="bg1"/>
                </a:solidFill>
                <a:latin typeface="Arial" panose="020B0604020202020204" pitchFamily="34" charset="0"/>
              </a:rPr>
              <a:t> de </a:t>
            </a:r>
            <a:r>
              <a:rPr lang="en-US" b="1" spc="0" dirty="0" err="1">
                <a:solidFill>
                  <a:schemeClr val="bg1"/>
                </a:solidFill>
                <a:latin typeface="Arial" panose="020B0604020202020204" pitchFamily="34" charset="0"/>
              </a:rPr>
              <a:t>gemeente</a:t>
            </a:r>
            <a:endParaRPr lang="en-US" b="1" spc="0" dirty="0">
              <a:solidFill>
                <a:schemeClr val="bg1"/>
              </a:solidFill>
              <a:latin typeface="Arial" panose="020B0604020202020204" pitchFamily="34" charset="0"/>
            </a:endParaRPr>
          </a:p>
        </p:txBody>
      </p:sp>
    </p:spTree>
    <p:extLst>
      <p:ext uri="{BB962C8B-B14F-4D97-AF65-F5344CB8AC3E}">
        <p14:creationId xmlns:p14="http://schemas.microsoft.com/office/powerpoint/2010/main" val="2995618777"/>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1500"/>
                            </p:stCondLst>
                            <p:childTnLst>
                              <p:par>
                                <p:cTn id="12" presetID="10" presetClass="entr" presetSubtype="0" fill="hold" grpId="0" nodeType="afterEffect">
                                  <p:stCondLst>
                                    <p:cond delay="100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3000"/>
                            </p:stCondLst>
                            <p:childTnLst>
                              <p:par>
                                <p:cTn id="16" presetID="10" presetClass="entr" presetSubtype="0" fill="hold" grpId="0" nodeType="afterEffect">
                                  <p:stCondLst>
                                    <p:cond delay="10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par>
                          <p:cTn id="19" fill="hold">
                            <p:stCondLst>
                              <p:cond delay="4500"/>
                            </p:stCondLst>
                            <p:childTnLst>
                              <p:par>
                                <p:cTn id="20" presetID="10" presetClass="entr" presetSubtype="0" fill="hold" grpId="0" nodeType="afterEffect">
                                  <p:stCondLst>
                                    <p:cond delay="100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par>
                          <p:cTn id="23" fill="hold">
                            <p:stCondLst>
                              <p:cond delay="6000"/>
                            </p:stCondLst>
                            <p:childTnLst>
                              <p:par>
                                <p:cTn id="24" presetID="10" presetClass="entr" presetSubtype="0" fill="hold" grpId="0" nodeType="afterEffect">
                                  <p:stCondLst>
                                    <p:cond delay="100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par>
                          <p:cTn id="27" fill="hold">
                            <p:stCondLst>
                              <p:cond delay="7500"/>
                            </p:stCondLst>
                            <p:childTnLst>
                              <p:par>
                                <p:cTn id="28" presetID="10" presetClass="entr" presetSubtype="0" fill="hold" grpId="0" nodeType="afterEffect">
                                  <p:stCondLst>
                                    <p:cond delay="100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childTnLst>
                          </p:cTn>
                        </p:par>
                        <p:par>
                          <p:cTn id="31" fill="hold">
                            <p:stCondLst>
                              <p:cond delay="9000"/>
                            </p:stCondLst>
                            <p:childTnLst>
                              <p:par>
                                <p:cTn id="32" presetID="10" presetClass="entr" presetSubtype="0" fill="hold" grpId="0" nodeType="afterEffect">
                                  <p:stCondLst>
                                    <p:cond delay="100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500"/>
                                        <p:tgtEl>
                                          <p:spTgt spid="6">
                                            <p:txEl>
                                              <p:pRg st="5" end="5"/>
                                            </p:txEl>
                                          </p:spTgt>
                                        </p:tgtEl>
                                      </p:cBhvr>
                                    </p:animEffect>
                                  </p:childTnLst>
                                </p:cTn>
                              </p:par>
                            </p:childTnLst>
                          </p:cTn>
                        </p:par>
                        <p:par>
                          <p:cTn id="35" fill="hold">
                            <p:stCondLst>
                              <p:cond delay="10500"/>
                            </p:stCondLst>
                            <p:childTnLst>
                              <p:par>
                                <p:cTn id="36" presetID="10" presetClass="exit" presetSubtype="0" fill="hold" nodeType="afterEffect">
                                  <p:stCondLst>
                                    <p:cond delay="4000"/>
                                  </p:stCondLst>
                                  <p:childTnLst>
                                    <p:animEffect transition="out" filter="fade">
                                      <p:cBhvr>
                                        <p:cTn id="37" dur="1000"/>
                                        <p:tgtEl>
                                          <p:spTgt spid="3"/>
                                        </p:tgtEl>
                                      </p:cBhvr>
                                    </p:animEffect>
                                    <p:set>
                                      <p:cBhvr>
                                        <p:cTn id="38" dur="1" fill="hold">
                                          <p:stCondLst>
                                            <p:cond delay="999"/>
                                          </p:stCondLst>
                                        </p:cTn>
                                        <p:tgtEl>
                                          <p:spTgt spid="3"/>
                                        </p:tgtEl>
                                        <p:attrNameLst>
                                          <p:attrName>style.visibility</p:attrName>
                                        </p:attrNameLst>
                                      </p:cBhvr>
                                      <p:to>
                                        <p:strVal val="hidden"/>
                                      </p:to>
                                    </p:set>
                                  </p:childTnLst>
                                </p:cTn>
                              </p:par>
                              <p:par>
                                <p:cTn id="39" presetID="10" presetClass="exit" presetSubtype="0" fill="hold" grpId="1" nodeType="withEffect">
                                  <p:stCondLst>
                                    <p:cond delay="3500"/>
                                  </p:stCondLst>
                                  <p:childTnLst>
                                    <p:animEffect transition="out" filter="fade">
                                      <p:cBhvr>
                                        <p:cTn id="40" dur="1000"/>
                                        <p:tgtEl>
                                          <p:spTgt spid="6">
                                            <p:txEl>
                                              <p:pRg st="0" end="0"/>
                                            </p:txEl>
                                          </p:spTgt>
                                        </p:tgtEl>
                                      </p:cBhvr>
                                    </p:animEffect>
                                    <p:set>
                                      <p:cBhvr>
                                        <p:cTn id="41" dur="1" fill="hold">
                                          <p:stCondLst>
                                            <p:cond delay="999"/>
                                          </p:stCondLst>
                                        </p:cTn>
                                        <p:tgtEl>
                                          <p:spTgt spid="6">
                                            <p:txEl>
                                              <p:pRg st="0" end="0"/>
                                            </p:txEl>
                                          </p:spTgt>
                                        </p:tgtEl>
                                        <p:attrNameLst>
                                          <p:attrName>style.visibility</p:attrName>
                                        </p:attrNameLst>
                                      </p:cBhvr>
                                      <p:to>
                                        <p:strVal val="hidden"/>
                                      </p:to>
                                    </p:set>
                                  </p:childTnLst>
                                </p:cTn>
                              </p:par>
                              <p:par>
                                <p:cTn id="42" presetID="10" presetClass="exit" presetSubtype="0" fill="hold" grpId="1" nodeType="withEffect">
                                  <p:stCondLst>
                                    <p:cond delay="3500"/>
                                  </p:stCondLst>
                                  <p:childTnLst>
                                    <p:animEffect transition="out" filter="fade">
                                      <p:cBhvr>
                                        <p:cTn id="43" dur="1000"/>
                                        <p:tgtEl>
                                          <p:spTgt spid="6">
                                            <p:txEl>
                                              <p:pRg st="1" end="1"/>
                                            </p:txEl>
                                          </p:spTgt>
                                        </p:tgtEl>
                                      </p:cBhvr>
                                    </p:animEffect>
                                    <p:set>
                                      <p:cBhvr>
                                        <p:cTn id="44" dur="1" fill="hold">
                                          <p:stCondLst>
                                            <p:cond delay="999"/>
                                          </p:stCondLst>
                                        </p:cTn>
                                        <p:tgtEl>
                                          <p:spTgt spid="6">
                                            <p:txEl>
                                              <p:pRg st="1" end="1"/>
                                            </p:txEl>
                                          </p:spTgt>
                                        </p:tgtEl>
                                        <p:attrNameLst>
                                          <p:attrName>style.visibility</p:attrName>
                                        </p:attrNameLst>
                                      </p:cBhvr>
                                      <p:to>
                                        <p:strVal val="hidden"/>
                                      </p:to>
                                    </p:set>
                                  </p:childTnLst>
                                </p:cTn>
                              </p:par>
                              <p:par>
                                <p:cTn id="45" presetID="10" presetClass="exit" presetSubtype="0" fill="hold" grpId="1" nodeType="withEffect">
                                  <p:stCondLst>
                                    <p:cond delay="3500"/>
                                  </p:stCondLst>
                                  <p:childTnLst>
                                    <p:animEffect transition="out" filter="fade">
                                      <p:cBhvr>
                                        <p:cTn id="46" dur="1000"/>
                                        <p:tgtEl>
                                          <p:spTgt spid="6">
                                            <p:txEl>
                                              <p:pRg st="2" end="2"/>
                                            </p:txEl>
                                          </p:spTgt>
                                        </p:tgtEl>
                                      </p:cBhvr>
                                    </p:animEffect>
                                    <p:set>
                                      <p:cBhvr>
                                        <p:cTn id="47" dur="1" fill="hold">
                                          <p:stCondLst>
                                            <p:cond delay="999"/>
                                          </p:stCondLst>
                                        </p:cTn>
                                        <p:tgtEl>
                                          <p:spTgt spid="6">
                                            <p:txEl>
                                              <p:pRg st="2" end="2"/>
                                            </p:txEl>
                                          </p:spTgt>
                                        </p:tgtEl>
                                        <p:attrNameLst>
                                          <p:attrName>style.visibility</p:attrName>
                                        </p:attrNameLst>
                                      </p:cBhvr>
                                      <p:to>
                                        <p:strVal val="hidden"/>
                                      </p:to>
                                    </p:set>
                                  </p:childTnLst>
                                </p:cTn>
                              </p:par>
                              <p:par>
                                <p:cTn id="48" presetID="10" presetClass="exit" presetSubtype="0" fill="hold" grpId="1" nodeType="withEffect">
                                  <p:stCondLst>
                                    <p:cond delay="3500"/>
                                  </p:stCondLst>
                                  <p:childTnLst>
                                    <p:animEffect transition="out" filter="fade">
                                      <p:cBhvr>
                                        <p:cTn id="49" dur="1000"/>
                                        <p:tgtEl>
                                          <p:spTgt spid="6">
                                            <p:txEl>
                                              <p:pRg st="3" end="3"/>
                                            </p:txEl>
                                          </p:spTgt>
                                        </p:tgtEl>
                                      </p:cBhvr>
                                    </p:animEffect>
                                    <p:set>
                                      <p:cBhvr>
                                        <p:cTn id="50" dur="1" fill="hold">
                                          <p:stCondLst>
                                            <p:cond delay="999"/>
                                          </p:stCondLst>
                                        </p:cTn>
                                        <p:tgtEl>
                                          <p:spTgt spid="6">
                                            <p:txEl>
                                              <p:pRg st="3" end="3"/>
                                            </p:txEl>
                                          </p:spTgt>
                                        </p:tgtEl>
                                        <p:attrNameLst>
                                          <p:attrName>style.visibility</p:attrName>
                                        </p:attrNameLst>
                                      </p:cBhvr>
                                      <p:to>
                                        <p:strVal val="hidden"/>
                                      </p:to>
                                    </p:set>
                                  </p:childTnLst>
                                </p:cTn>
                              </p:par>
                              <p:par>
                                <p:cTn id="51" presetID="10" presetClass="exit" presetSubtype="0" fill="hold" grpId="1" nodeType="withEffect">
                                  <p:stCondLst>
                                    <p:cond delay="3500"/>
                                  </p:stCondLst>
                                  <p:childTnLst>
                                    <p:animEffect transition="out" filter="fade">
                                      <p:cBhvr>
                                        <p:cTn id="52" dur="1000"/>
                                        <p:tgtEl>
                                          <p:spTgt spid="6">
                                            <p:txEl>
                                              <p:pRg st="4" end="4"/>
                                            </p:txEl>
                                          </p:spTgt>
                                        </p:tgtEl>
                                      </p:cBhvr>
                                    </p:animEffect>
                                    <p:set>
                                      <p:cBhvr>
                                        <p:cTn id="53" dur="1" fill="hold">
                                          <p:stCondLst>
                                            <p:cond delay="999"/>
                                          </p:stCondLst>
                                        </p:cTn>
                                        <p:tgtEl>
                                          <p:spTgt spid="6">
                                            <p:txEl>
                                              <p:pRg st="4" end="4"/>
                                            </p:txEl>
                                          </p:spTgt>
                                        </p:tgtEl>
                                        <p:attrNameLst>
                                          <p:attrName>style.visibility</p:attrName>
                                        </p:attrNameLst>
                                      </p:cBhvr>
                                      <p:to>
                                        <p:strVal val="hidden"/>
                                      </p:to>
                                    </p:set>
                                  </p:childTnLst>
                                </p:cTn>
                              </p:par>
                              <p:par>
                                <p:cTn id="54" presetID="10" presetClass="exit" presetSubtype="0" fill="hold" grpId="1" nodeType="withEffect">
                                  <p:stCondLst>
                                    <p:cond delay="3500"/>
                                  </p:stCondLst>
                                  <p:childTnLst>
                                    <p:animEffect transition="out" filter="fade">
                                      <p:cBhvr>
                                        <p:cTn id="55" dur="1000"/>
                                        <p:tgtEl>
                                          <p:spTgt spid="6">
                                            <p:txEl>
                                              <p:pRg st="5" end="5"/>
                                            </p:txEl>
                                          </p:spTgt>
                                        </p:tgtEl>
                                      </p:cBhvr>
                                    </p:animEffect>
                                    <p:set>
                                      <p:cBhvr>
                                        <p:cTn id="56" dur="1" fill="hold">
                                          <p:stCondLst>
                                            <p:cond delay="999"/>
                                          </p:stCondLst>
                                        </p:cTn>
                                        <p:tgtEl>
                                          <p:spTgt spid="6">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uiExpand="1" build="p"/>
      <p:bldP spid="6" grpId="1"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207D38-6BA7-B74D-A9FF-37A3931382E2}"/>
              </a:ext>
            </a:extLst>
          </p:cNvPr>
          <p:cNvGrpSpPr/>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783282E4-F0E1-5042-AC2B-81FC2EDE851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E3FE5F29-F1CE-7C48-8579-586FD78BDA0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208C25-6BF9-CD49-8929-45A09C59A660}"/>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915075B-767D-734F-BB48-63E3417466E5}"/>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12D5DF4A-AAC9-AA4B-BBAB-B632B81AA37F}"/>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2551AB5F-1E8A-E74A-9467-F41D55830726}"/>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47655C6A-99F9-C549-BB3F-AB384F83AFF0}"/>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AAC0B77-9B70-6C4A-A78F-FA716F467569}"/>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30ABB067-C6AC-664C-9AB7-C5BE8967E96C}"/>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3D6441F-48FF-B449-9055-F9DEC2DCA235}"/>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0B52D66C-455E-D047-BD3A-AA6150D89CD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726228C-72CE-D54E-82AE-B8E49E63CC57}"/>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751A0F-3425-8D4A-822F-ECD7085CF793}"/>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815307FC-0196-7E46-A380-FC1F435C92A9}"/>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5CDE3443-2E85-6B42-93D3-FC00E47CE752}"/>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4E5F4946-B9C6-2943-816A-932EF9EE0631}"/>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CC6A8D3-1942-A149-BD09-0C199D0835FB}"/>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7519D63-DEB7-694B-AC73-B13C4A46A328}"/>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0116B5F-BE6F-7D43-9706-804F92F3BEA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grpSp>
        <p:nvGrpSpPr>
          <p:cNvPr id="3" name="Group 2">
            <a:extLst>
              <a:ext uri="{FF2B5EF4-FFF2-40B4-BE49-F238E27FC236}">
                <a16:creationId xmlns:a16="http://schemas.microsoft.com/office/drawing/2014/main" id="{A84B8A70-FBCC-624A-825A-0C9FEC961D4E}"/>
              </a:ext>
            </a:extLst>
          </p:cNvPr>
          <p:cNvGrpSpPr/>
          <p:nvPr/>
        </p:nvGrpSpPr>
        <p:grpSpPr>
          <a:xfrm rot="10800000">
            <a:off x="1649822" y="1443572"/>
            <a:ext cx="8845667" cy="4658730"/>
            <a:chOff x="1669294" y="1005686"/>
            <a:chExt cx="8845667" cy="4658730"/>
          </a:xfrm>
        </p:grpSpPr>
        <p:sp>
          <p:nvSpPr>
            <p:cNvPr id="4" name="Isosceles Triangle 39">
              <a:extLst>
                <a:ext uri="{FF2B5EF4-FFF2-40B4-BE49-F238E27FC236}">
                  <a16:creationId xmlns:a16="http://schemas.microsoft.com/office/drawing/2014/main" id="{3C5314CC-F55E-FB45-AA79-07F5B47BA9C6}"/>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0F2DFAA-67E1-6D41-B7DE-C73038799F60}"/>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6" name="Rectangle 5">
            <a:extLst>
              <a:ext uri="{FF2B5EF4-FFF2-40B4-BE49-F238E27FC236}">
                <a16:creationId xmlns:a16="http://schemas.microsoft.com/office/drawing/2014/main" id="{9CDE3095-898E-254C-9BE8-D77EEB6C852A}"/>
              </a:ext>
            </a:extLst>
          </p:cNvPr>
          <p:cNvSpPr/>
          <p:nvPr/>
        </p:nvSpPr>
        <p:spPr>
          <a:xfrm>
            <a:off x="2062248" y="2214348"/>
            <a:ext cx="7977788" cy="3185488"/>
          </a:xfrm>
          <a:prstGeom prst="rect">
            <a:avLst/>
          </a:prstGeom>
        </p:spPr>
        <p:txBody>
          <a:bodyPr wrap="square">
            <a:spAutoFit/>
          </a:bodyPr>
          <a:lstStyle/>
          <a:p>
            <a:pPr marL="342900" indent="-342900">
              <a:spcAft>
                <a:spcPts val="1800"/>
              </a:spcAft>
              <a:buFont typeface="+mj-lt"/>
              <a:buAutoNum type="arabicPeriod"/>
            </a:pPr>
            <a:r>
              <a:rPr lang="nl-NL" b="1" dirty="0">
                <a:latin typeface="Arial" panose="020B0604020202020204" pitchFamily="34" charset="0"/>
              </a:rPr>
              <a:t>De taal in de post meer duidelijk maken</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Meer inlevingsvermogen voor de verschillende doelgroepen </a:t>
            </a:r>
            <a:br>
              <a:rPr lang="nl-NL" b="1" dirty="0">
                <a:latin typeface="Arial" panose="020B0604020202020204" pitchFamily="34" charset="0"/>
              </a:rPr>
            </a:br>
            <a:r>
              <a:rPr lang="nl-NL" b="1" dirty="0">
                <a:latin typeface="Arial" panose="020B0604020202020204" pitchFamily="34" charset="0"/>
              </a:rPr>
              <a:t>die aan het loket komen</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Dingen simpeler uitleggen, niet te uitgebreid</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Het keuzescherm simpeler maken</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Meer tijd maken voor mensen die langzamer zijn</a:t>
            </a:r>
            <a:endParaRPr lang="en-US" b="1" dirty="0">
              <a:latin typeface="Arial" panose="020B0604020202020204" pitchFamily="34" charset="0"/>
            </a:endParaRPr>
          </a:p>
          <a:p>
            <a:pPr marL="342900" lvl="0" indent="-342900">
              <a:spcAft>
                <a:spcPts val="1800"/>
              </a:spcAft>
              <a:buFont typeface="+mj-lt"/>
              <a:buAutoNum type="arabicPeriod"/>
            </a:pPr>
            <a:r>
              <a:rPr lang="nl-NL" b="1" dirty="0">
                <a:latin typeface="Arial" panose="020B0604020202020204" pitchFamily="34" charset="0"/>
              </a:rPr>
              <a:t>Het handdoekenrek op de invalidentoilet verplaatsen</a:t>
            </a:r>
            <a:endParaRPr lang="en-US" b="1" dirty="0">
              <a:latin typeface="Arial" panose="020B0604020202020204" pitchFamily="34" charset="0"/>
            </a:endParaRPr>
          </a:p>
        </p:txBody>
      </p:sp>
      <p:grpSp>
        <p:nvGrpSpPr>
          <p:cNvPr id="7" name="Group 6">
            <a:extLst>
              <a:ext uri="{FF2B5EF4-FFF2-40B4-BE49-F238E27FC236}">
                <a16:creationId xmlns:a16="http://schemas.microsoft.com/office/drawing/2014/main" id="{9D527D04-121E-0745-9D38-09E631A86199}"/>
              </a:ext>
            </a:extLst>
          </p:cNvPr>
          <p:cNvGrpSpPr/>
          <p:nvPr/>
        </p:nvGrpSpPr>
        <p:grpSpPr>
          <a:xfrm>
            <a:off x="1648867" y="5386118"/>
            <a:ext cx="8843596" cy="1865325"/>
            <a:chOff x="1652186" y="5386118"/>
            <a:chExt cx="8843596" cy="1865325"/>
          </a:xfrm>
        </p:grpSpPr>
        <p:sp>
          <p:nvSpPr>
            <p:cNvPr id="2" name="Rectangle 1">
              <a:extLst>
                <a:ext uri="{FF2B5EF4-FFF2-40B4-BE49-F238E27FC236}">
                  <a16:creationId xmlns:a16="http://schemas.microsoft.com/office/drawing/2014/main" id="{1445F621-6E23-6342-9671-0024F1AF9B34}"/>
                </a:ext>
              </a:extLst>
            </p:cNvPr>
            <p:cNvSpPr/>
            <p:nvPr/>
          </p:nvSpPr>
          <p:spPr>
            <a:xfrm>
              <a:off x="1652186" y="5386118"/>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sp>
          <p:nvSpPr>
            <p:cNvPr id="10" name="Title 1">
              <a:extLst>
                <a:ext uri="{FF2B5EF4-FFF2-40B4-BE49-F238E27FC236}">
                  <a16:creationId xmlns:a16="http://schemas.microsoft.com/office/drawing/2014/main" id="{AC2F6FE7-0BB2-634B-955E-D16F61B3E793}"/>
                </a:ext>
              </a:extLst>
            </p:cNvPr>
            <p:cNvSpPr txBox="1">
              <a:spLocks/>
            </p:cNvSpPr>
            <p:nvPr/>
          </p:nvSpPr>
          <p:spPr>
            <a:xfrm>
              <a:off x="1669292" y="5502714"/>
              <a:ext cx="8679915" cy="1748729"/>
            </a:xfrm>
            <a:prstGeom prst="rect">
              <a:avLst/>
            </a:prstGeom>
          </p:spPr>
          <p:txBody>
            <a:bodyPr/>
            <a:lst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a:lstStyle>
            <a:p>
              <a:pPr algn="r"/>
              <a:r>
                <a:rPr lang="en-US" b="1" spc="0" dirty="0" err="1">
                  <a:solidFill>
                    <a:schemeClr val="bg1"/>
                  </a:solidFill>
                  <a:latin typeface="Arial" panose="020B0604020202020204" pitchFamily="34" charset="0"/>
                </a:rPr>
                <a:t>bij</a:t>
              </a:r>
              <a:r>
                <a:rPr lang="en-US" b="1" spc="0" dirty="0">
                  <a:solidFill>
                    <a:schemeClr val="bg1"/>
                  </a:solidFill>
                  <a:latin typeface="Arial" panose="020B0604020202020204" pitchFamily="34" charset="0"/>
                </a:rPr>
                <a:t> de </a:t>
              </a:r>
              <a:r>
                <a:rPr lang="en-US" b="1" spc="0" dirty="0" err="1">
                  <a:solidFill>
                    <a:schemeClr val="bg1"/>
                  </a:solidFill>
                  <a:latin typeface="Arial" panose="020B0604020202020204" pitchFamily="34" charset="0"/>
                </a:rPr>
                <a:t>gemeente</a:t>
              </a:r>
              <a:endParaRPr lang="en-US" b="1" spc="0" dirty="0">
                <a:solidFill>
                  <a:schemeClr val="bg1"/>
                </a:solidFill>
                <a:latin typeface="Arial" panose="020B0604020202020204" pitchFamily="34" charset="0"/>
              </a:endParaRPr>
            </a:p>
          </p:txBody>
        </p:sp>
      </p:grpSp>
      <p:sp>
        <p:nvSpPr>
          <p:cNvPr id="31" name="Subtitle 2">
            <a:extLst>
              <a:ext uri="{FF2B5EF4-FFF2-40B4-BE49-F238E27FC236}">
                <a16:creationId xmlns:a16="http://schemas.microsoft.com/office/drawing/2014/main" id="{1EC10CD7-4CBC-9F45-95D0-62E8B64123A7}"/>
              </a:ext>
            </a:extLst>
          </p:cNvPr>
          <p:cNvSpPr txBox="1">
            <a:spLocks/>
          </p:cNvSpPr>
          <p:nvPr/>
        </p:nvSpPr>
        <p:spPr>
          <a:xfrm>
            <a:off x="1848961" y="884540"/>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De </a:t>
            </a:r>
            <a:r>
              <a:rPr lang="en-US" b="1" dirty="0" err="1">
                <a:solidFill>
                  <a:schemeClr val="bg1"/>
                </a:solidFill>
                <a:latin typeface="Arial" panose="020B0604020202020204" pitchFamily="34" charset="0"/>
              </a:rPr>
              <a:t>oplossing</a:t>
            </a:r>
            <a:r>
              <a:rPr lang="en-US" b="1" dirty="0">
                <a:solidFill>
                  <a:schemeClr val="bg1"/>
                </a:solidFill>
                <a:latin typeface="Arial" panose="020B0604020202020204" pitchFamily="34" charset="0"/>
              </a:rPr>
              <a:t>:</a:t>
            </a:r>
          </a:p>
        </p:txBody>
      </p:sp>
      <p:sp>
        <p:nvSpPr>
          <p:cNvPr id="8" name="Subtitle 2">
            <a:extLst>
              <a:ext uri="{FF2B5EF4-FFF2-40B4-BE49-F238E27FC236}">
                <a16:creationId xmlns:a16="http://schemas.microsoft.com/office/drawing/2014/main" id="{4F429513-03D9-A54C-BB3A-72329B5BE61F}"/>
              </a:ext>
            </a:extLst>
          </p:cNvPr>
          <p:cNvSpPr txBox="1">
            <a:spLocks/>
          </p:cNvSpPr>
          <p:nvPr/>
        </p:nvSpPr>
        <p:spPr>
          <a:xfrm>
            <a:off x="1848961" y="5662486"/>
            <a:ext cx="8673427" cy="862626"/>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buNone/>
            </a:pPr>
            <a:r>
              <a:rPr lang="en-US" b="1" dirty="0">
                <a:solidFill>
                  <a:schemeClr val="bg1"/>
                </a:solidFill>
                <a:latin typeface="Arial" panose="020B0604020202020204" pitchFamily="34" charset="0"/>
              </a:rPr>
              <a:t>Wat </a:t>
            </a:r>
            <a:r>
              <a:rPr lang="en-US" b="1" dirty="0" err="1">
                <a:solidFill>
                  <a:schemeClr val="bg1"/>
                </a:solidFill>
                <a:latin typeface="Arial" panose="020B0604020202020204" pitchFamily="34" charset="0"/>
              </a:rPr>
              <a:t>er</a:t>
            </a:r>
            <a:r>
              <a:rPr lang="en-US" b="1" dirty="0">
                <a:solidFill>
                  <a:schemeClr val="bg1"/>
                </a:solidFill>
                <a:latin typeface="Arial" panose="020B0604020202020204" pitchFamily="34" charset="0"/>
              </a:rPr>
              <a:t> </a:t>
            </a:r>
            <a:r>
              <a:rPr lang="en-US" b="1" dirty="0" err="1">
                <a:solidFill>
                  <a:schemeClr val="bg1"/>
                </a:solidFill>
                <a:latin typeface="Arial" panose="020B0604020202020204" pitchFamily="34" charset="0"/>
              </a:rPr>
              <a:t>speelt</a:t>
            </a:r>
            <a:r>
              <a:rPr lang="en-US" b="1" dirty="0">
                <a:solidFill>
                  <a:schemeClr val="bg1"/>
                </a:solidFill>
                <a:latin typeface="Arial" panose="020B0604020202020204" pitchFamily="34" charset="0"/>
              </a:rPr>
              <a:t>…</a:t>
            </a:r>
          </a:p>
        </p:txBody>
      </p:sp>
    </p:spTree>
    <p:custDataLst>
      <p:tags r:id="rId1"/>
    </p:custDataLst>
    <p:extLst>
      <p:ext uri="{BB962C8B-B14F-4D97-AF65-F5344CB8AC3E}">
        <p14:creationId xmlns:p14="http://schemas.microsoft.com/office/powerpoint/2010/main" val="1990368194"/>
      </p:ext>
    </p:extLst>
  </p:cSld>
  <p:clrMapOvr>
    <a:masterClrMapping/>
  </p:clrMapOvr>
  <mc:AlternateContent xmlns:mc="http://schemas.openxmlformats.org/markup-compatibility/2006">
    <mc:Choice xmlns:p14="http://schemas.microsoft.com/office/powerpoint/2010/main" Requires="p14">
      <p:transition p14:dur="10" advClick="0" advTm="18000"/>
    </mc:Choice>
    <mc:Fallback>
      <p:transition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afterEffect">
                                  <p:stCondLst>
                                    <p:cond delay="0"/>
                                  </p:stCondLst>
                                  <p:childTnLst>
                                    <p:animMotion origin="layout" path="M 3.33333E-6 3.7037E-6 L 3.33333E-6 -0.68866 " pathEditMode="relative" rAng="0" ptsTypes="AA">
                                      <p:cBhvr>
                                        <p:cTn id="6" dur="2000" fill="hold"/>
                                        <p:tgtEl>
                                          <p:spTgt spid="7"/>
                                        </p:tgtEl>
                                        <p:attrNameLst>
                                          <p:attrName>ppt_x</p:attrName>
                                          <p:attrName>ppt_y</p:attrName>
                                        </p:attrNameLst>
                                      </p:cBhvr>
                                      <p:rCtr x="0" y="-34444"/>
                                    </p:animMotion>
                                  </p:childTnLst>
                                </p:cTn>
                              </p:par>
                              <p:par>
                                <p:cTn id="7" presetID="1" presetClass="exit" presetSubtype="0" fill="hold" grpId="0" nodeType="withEffect">
                                  <p:stCondLst>
                                    <p:cond delay="500"/>
                                  </p:stCondLst>
                                  <p:childTnLst>
                                    <p:set>
                                      <p:cBhvr>
                                        <p:cTn id="8" dur="1" fill="hold">
                                          <p:stCondLst>
                                            <p:cond delay="0"/>
                                          </p:stCondLst>
                                        </p:cTn>
                                        <p:tgtEl>
                                          <p:spTgt spid="8"/>
                                        </p:tgtEl>
                                        <p:attrNameLst>
                                          <p:attrName>style.visibility</p:attrName>
                                        </p:attrNameLst>
                                      </p:cBhvr>
                                      <p:to>
                                        <p:strVal val="hidden"/>
                                      </p:to>
                                    </p:set>
                                  </p:childTnLst>
                                </p:cTn>
                              </p:par>
                            </p:childTnLst>
                          </p:cTn>
                        </p:par>
                        <p:par>
                          <p:cTn id="9" fill="hold">
                            <p:stCondLst>
                              <p:cond delay="2000"/>
                            </p:stCondLst>
                            <p:childTnLst>
                              <p:par>
                                <p:cTn id="10" presetID="2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childTnLst>
                          </p:cTn>
                        </p:par>
                        <p:par>
                          <p:cTn id="13" fill="hold">
                            <p:stCondLst>
                              <p:cond delay="3000"/>
                            </p:stCondLst>
                            <p:childTnLst>
                              <p:par>
                                <p:cTn id="14" presetID="10" presetClass="entr" presetSubtype="0" fill="hold" grpId="0" nodeType="afterEffect">
                                  <p:stCondLst>
                                    <p:cond delay="100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4500"/>
                            </p:stCondLst>
                            <p:childTnLst>
                              <p:par>
                                <p:cTn id="18" presetID="10" presetClass="entr" presetSubtype="0" fill="hold" grpId="0" nodeType="afterEffect">
                                  <p:stCondLst>
                                    <p:cond delay="100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par>
                          <p:cTn id="21" fill="hold">
                            <p:stCondLst>
                              <p:cond delay="6000"/>
                            </p:stCondLst>
                            <p:childTnLst>
                              <p:par>
                                <p:cTn id="22" presetID="10" presetClass="entr" presetSubtype="0" fill="hold" grpId="0" nodeType="afterEffect">
                                  <p:stCondLst>
                                    <p:cond delay="100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par>
                          <p:cTn id="25" fill="hold">
                            <p:stCondLst>
                              <p:cond delay="7500"/>
                            </p:stCondLst>
                            <p:childTnLst>
                              <p:par>
                                <p:cTn id="26" presetID="10" presetClass="entr" presetSubtype="0" fill="hold" grpId="0" nodeType="afterEffect">
                                  <p:stCondLst>
                                    <p:cond delay="100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par>
                          <p:cTn id="29" fill="hold">
                            <p:stCondLst>
                              <p:cond delay="9000"/>
                            </p:stCondLst>
                            <p:childTnLst>
                              <p:par>
                                <p:cTn id="30" presetID="10" presetClass="entr" presetSubtype="0" fill="hold" grpId="0" nodeType="afterEffect">
                                  <p:stCondLst>
                                    <p:cond delay="100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par>
                          <p:cTn id="33" fill="hold">
                            <p:stCondLst>
                              <p:cond delay="10500"/>
                            </p:stCondLst>
                            <p:childTnLst>
                              <p:par>
                                <p:cTn id="34" presetID="10" presetClass="entr" presetSubtype="0" fill="hold" grpId="0" nodeType="afterEffect">
                                  <p:stCondLst>
                                    <p:cond delay="100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2D5135E-EC16-7641-8924-41DFFAE58FFD}"/>
              </a:ext>
            </a:extLst>
          </p:cNvPr>
          <p:cNvGrpSpPr/>
          <p:nvPr/>
        </p:nvGrpSpPr>
        <p:grpSpPr>
          <a:xfrm>
            <a:off x="-329674" y="-59376"/>
            <a:ext cx="12515851" cy="6923798"/>
            <a:chOff x="-329674" y="-51881"/>
            <a:chExt cx="12515851" cy="6923798"/>
          </a:xfrm>
        </p:grpSpPr>
        <p:sp>
          <p:nvSpPr>
            <p:cNvPr id="5" name="Freeform 5">
              <a:extLst>
                <a:ext uri="{FF2B5EF4-FFF2-40B4-BE49-F238E27FC236}">
                  <a16:creationId xmlns:a16="http://schemas.microsoft.com/office/drawing/2014/main" id="{84A30BC0-F655-434E-B39E-4E2BA022308E}"/>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6" name="Freeform 6">
              <a:extLst>
                <a:ext uri="{FF2B5EF4-FFF2-40B4-BE49-F238E27FC236}">
                  <a16:creationId xmlns:a16="http://schemas.microsoft.com/office/drawing/2014/main" id="{DE17CE44-1124-314D-8116-127893BDAC54}"/>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7" name="Freeform 7">
              <a:extLst>
                <a:ext uri="{FF2B5EF4-FFF2-40B4-BE49-F238E27FC236}">
                  <a16:creationId xmlns:a16="http://schemas.microsoft.com/office/drawing/2014/main" id="{509E556F-E54B-684A-97F6-A90EE557A6AA}"/>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8" name="Freeform 8">
              <a:extLst>
                <a:ext uri="{FF2B5EF4-FFF2-40B4-BE49-F238E27FC236}">
                  <a16:creationId xmlns:a16="http://schemas.microsoft.com/office/drawing/2014/main" id="{BD276FB7-C653-B642-8EB7-45BF1184EF47}"/>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 name="Freeform 9">
              <a:extLst>
                <a:ext uri="{FF2B5EF4-FFF2-40B4-BE49-F238E27FC236}">
                  <a16:creationId xmlns:a16="http://schemas.microsoft.com/office/drawing/2014/main" id="{06E25286-B0D0-AC41-A1F2-54A1C4AFFB23}"/>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 name="Freeform 10">
              <a:extLst>
                <a:ext uri="{FF2B5EF4-FFF2-40B4-BE49-F238E27FC236}">
                  <a16:creationId xmlns:a16="http://schemas.microsoft.com/office/drawing/2014/main" id="{38D77782-F9BD-444B-AA05-212F05EFACF4}"/>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1" name="Freeform 11">
              <a:extLst>
                <a:ext uri="{FF2B5EF4-FFF2-40B4-BE49-F238E27FC236}">
                  <a16:creationId xmlns:a16="http://schemas.microsoft.com/office/drawing/2014/main" id="{42146E26-7ADB-B240-9984-085F6042BE05}"/>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2" name="Freeform 12">
              <a:extLst>
                <a:ext uri="{FF2B5EF4-FFF2-40B4-BE49-F238E27FC236}">
                  <a16:creationId xmlns:a16="http://schemas.microsoft.com/office/drawing/2014/main" id="{DB5C55D7-56F2-D349-BAA7-EF7C9DAAB4DF}"/>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3" name="Freeform 13">
              <a:extLst>
                <a:ext uri="{FF2B5EF4-FFF2-40B4-BE49-F238E27FC236}">
                  <a16:creationId xmlns:a16="http://schemas.microsoft.com/office/drawing/2014/main" id="{07907A29-8DF1-8E43-A0F9-8B31B99EB05E}"/>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4" name="Freeform 14">
              <a:extLst>
                <a:ext uri="{FF2B5EF4-FFF2-40B4-BE49-F238E27FC236}">
                  <a16:creationId xmlns:a16="http://schemas.microsoft.com/office/drawing/2014/main" id="{FC8BF8FC-444C-DE45-94F4-87836DBFAE0A}"/>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5" name="Freeform 15">
              <a:extLst>
                <a:ext uri="{FF2B5EF4-FFF2-40B4-BE49-F238E27FC236}">
                  <a16:creationId xmlns:a16="http://schemas.microsoft.com/office/drawing/2014/main" id="{3703298A-D884-D242-A13E-5EB4501A101A}"/>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16" name="Freeform 16">
              <a:extLst>
                <a:ext uri="{FF2B5EF4-FFF2-40B4-BE49-F238E27FC236}">
                  <a16:creationId xmlns:a16="http://schemas.microsoft.com/office/drawing/2014/main" id="{95BC9243-AB24-214E-B6B4-560F8954D843}"/>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17" name="Freeform 17">
              <a:extLst>
                <a:ext uri="{FF2B5EF4-FFF2-40B4-BE49-F238E27FC236}">
                  <a16:creationId xmlns:a16="http://schemas.microsoft.com/office/drawing/2014/main" id="{B537D762-AE13-E541-B373-C225A124BFEB}"/>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8">
              <a:extLst>
                <a:ext uri="{FF2B5EF4-FFF2-40B4-BE49-F238E27FC236}">
                  <a16:creationId xmlns:a16="http://schemas.microsoft.com/office/drawing/2014/main" id="{9AAA3C77-2C05-0F4F-A9B7-F63553FCA8B3}"/>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19">
              <a:extLst>
                <a:ext uri="{FF2B5EF4-FFF2-40B4-BE49-F238E27FC236}">
                  <a16:creationId xmlns:a16="http://schemas.microsoft.com/office/drawing/2014/main" id="{75A8CBFB-101F-6544-B9F9-BD9F0AF96C51}"/>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20">
              <a:extLst>
                <a:ext uri="{FF2B5EF4-FFF2-40B4-BE49-F238E27FC236}">
                  <a16:creationId xmlns:a16="http://schemas.microsoft.com/office/drawing/2014/main" id="{F19C06D2-DCA6-DD4C-992B-EE28393406BF}"/>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1" name="Freeform 21">
              <a:extLst>
                <a:ext uri="{FF2B5EF4-FFF2-40B4-BE49-F238E27FC236}">
                  <a16:creationId xmlns:a16="http://schemas.microsoft.com/office/drawing/2014/main" id="{4DAB6582-E6C6-BE45-9D31-A4B4455EB920}"/>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2" name="Freeform 22">
              <a:extLst>
                <a:ext uri="{FF2B5EF4-FFF2-40B4-BE49-F238E27FC236}">
                  <a16:creationId xmlns:a16="http://schemas.microsoft.com/office/drawing/2014/main" id="{9014E7AF-8384-D149-9ACB-E0CB7EC8772B}"/>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3" name="Freeform 23">
              <a:extLst>
                <a:ext uri="{FF2B5EF4-FFF2-40B4-BE49-F238E27FC236}">
                  <a16:creationId xmlns:a16="http://schemas.microsoft.com/office/drawing/2014/main" id="{AFA9D56F-5147-9C40-A6CF-AF3A654B97AF}"/>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sp>
        <p:nvSpPr>
          <p:cNvPr id="25" name="TextBox 24">
            <a:extLst>
              <a:ext uri="{FF2B5EF4-FFF2-40B4-BE49-F238E27FC236}">
                <a16:creationId xmlns:a16="http://schemas.microsoft.com/office/drawing/2014/main" id="{43DC89E8-E077-7E47-8581-C72C7079AE13}"/>
              </a:ext>
            </a:extLst>
          </p:cNvPr>
          <p:cNvSpPr txBox="1"/>
          <p:nvPr/>
        </p:nvSpPr>
        <p:spPr>
          <a:xfrm>
            <a:off x="1603902" y="1432752"/>
            <a:ext cx="9296400" cy="4216539"/>
          </a:xfrm>
          <a:prstGeom prst="rect">
            <a:avLst/>
          </a:prstGeom>
          <a:noFill/>
        </p:spPr>
        <p:txBody>
          <a:bodyPr wrap="square" rtlCol="0">
            <a:spAutoFit/>
          </a:bodyPr>
          <a:lstStyle/>
          <a:p>
            <a:pPr algn="ctr"/>
            <a:r>
              <a:rPr lang="nl-NL" sz="4400" b="1" dirty="0">
                <a:latin typeface="Arial Black" panose="020B0604020202020204" pitchFamily="34" charset="0"/>
                <a:cs typeface="Arial Black" panose="020B0604020202020204" pitchFamily="34" charset="0"/>
              </a:rPr>
              <a:t>Ons motto is: </a:t>
            </a:r>
          </a:p>
          <a:p>
            <a:pPr algn="ctr"/>
            <a:r>
              <a:rPr lang="nl-NL" sz="4400" b="1" dirty="0">
                <a:solidFill>
                  <a:schemeClr val="accent1">
                    <a:lumMod val="75000"/>
                  </a:schemeClr>
                </a:solidFill>
                <a:latin typeface="Arial Black" panose="020B0604020202020204" pitchFamily="34" charset="0"/>
                <a:cs typeface="Arial Black" panose="020B0604020202020204" pitchFamily="34" charset="0"/>
              </a:rPr>
              <a:t>Maastricht voor iedereen. </a:t>
            </a:r>
            <a:endParaRPr lang="en-US" sz="4400" b="1" dirty="0">
              <a:solidFill>
                <a:schemeClr val="accent1">
                  <a:lumMod val="75000"/>
                </a:schemeClr>
              </a:solidFill>
              <a:latin typeface="Arial Black" panose="020B0604020202020204" pitchFamily="34" charset="0"/>
              <a:cs typeface="Arial Black" panose="020B0604020202020204" pitchFamily="34" charset="0"/>
            </a:endParaRPr>
          </a:p>
          <a:p>
            <a:pPr algn="ctr"/>
            <a:endParaRPr lang="nl-NL" b="1" dirty="0">
              <a:latin typeface="Arial" panose="020B0604020202020204" pitchFamily="34" charset="0"/>
            </a:endParaRPr>
          </a:p>
          <a:p>
            <a:pPr algn="ctr"/>
            <a:endParaRPr lang="nl-NL" b="1" dirty="0">
              <a:latin typeface="Arial" panose="020B0604020202020204" pitchFamily="34" charset="0"/>
            </a:endParaRPr>
          </a:p>
          <a:p>
            <a:pPr algn="ctr"/>
            <a:r>
              <a:rPr lang="nl-NL" b="1" dirty="0">
                <a:latin typeface="Arial" panose="020B0604020202020204" pitchFamily="34" charset="0"/>
              </a:rPr>
              <a:t>Daarom hebben wij aan honderden inwoners gevraagd </a:t>
            </a:r>
            <a:br>
              <a:rPr lang="nl-NL" b="1" dirty="0">
                <a:latin typeface="Arial" panose="020B0604020202020204" pitchFamily="34" charset="0"/>
              </a:rPr>
            </a:br>
            <a:r>
              <a:rPr lang="nl-NL" b="1" dirty="0">
                <a:latin typeface="Arial" panose="020B0604020202020204" pitchFamily="34" charset="0"/>
              </a:rPr>
              <a:t>waar ze ‘last’ van hebben in Maastricht. Last hebben omdat ze iets hebben </a:t>
            </a:r>
            <a:br>
              <a:rPr lang="nl-NL" b="1" dirty="0">
                <a:latin typeface="Arial" panose="020B0604020202020204" pitchFamily="34" charset="0"/>
              </a:rPr>
            </a:br>
            <a:r>
              <a:rPr lang="nl-NL" b="1" dirty="0">
                <a:latin typeface="Arial" panose="020B0604020202020204" pitchFamily="34" charset="0"/>
              </a:rPr>
              <a:t>dat hen beperkt in wat ze doen en wat ze kunnen.</a:t>
            </a:r>
            <a:endParaRPr lang="en-US" b="1" dirty="0">
              <a:latin typeface="Arial" panose="020B0604020202020204" pitchFamily="34" charset="0"/>
            </a:endParaRPr>
          </a:p>
          <a:p>
            <a:pPr algn="ctr"/>
            <a:r>
              <a:rPr lang="nl-NL" b="1" dirty="0">
                <a:latin typeface="Arial" panose="020B0604020202020204" pitchFamily="34" charset="0"/>
              </a:rPr>
              <a:t> </a:t>
            </a:r>
            <a:endParaRPr lang="en-US" b="1" dirty="0">
              <a:latin typeface="Arial" panose="020B0604020202020204" pitchFamily="34" charset="0"/>
            </a:endParaRPr>
          </a:p>
          <a:p>
            <a:pPr algn="ctr"/>
            <a:r>
              <a:rPr lang="nl-NL" b="1" dirty="0">
                <a:latin typeface="Arial" panose="020B0604020202020204" pitchFamily="34" charset="0"/>
              </a:rPr>
              <a:t>We hebben hen gevraagd waar ze last van hebben op straat, in de supermarkt, </a:t>
            </a:r>
            <a:br>
              <a:rPr lang="nl-NL" b="1" dirty="0">
                <a:latin typeface="Arial" panose="020B0604020202020204" pitchFamily="34" charset="0"/>
              </a:rPr>
            </a:br>
            <a:r>
              <a:rPr lang="nl-NL" b="1" dirty="0">
                <a:latin typeface="Arial" panose="020B0604020202020204" pitchFamily="34" charset="0"/>
              </a:rPr>
              <a:t>in een restaurant, een winkel, op het gemeentehuis, op school, </a:t>
            </a:r>
            <a:br>
              <a:rPr lang="nl-NL" b="1" dirty="0">
                <a:latin typeface="Arial" panose="020B0604020202020204" pitchFamily="34" charset="0"/>
              </a:rPr>
            </a:br>
            <a:r>
              <a:rPr lang="nl-NL" b="1" dirty="0">
                <a:latin typeface="Arial" panose="020B0604020202020204" pitchFamily="34" charset="0"/>
              </a:rPr>
              <a:t>en op een heleboel andere plekken waar iedereen moet kunnen komen </a:t>
            </a:r>
            <a:br>
              <a:rPr lang="nl-NL" b="1" dirty="0">
                <a:latin typeface="Arial" panose="020B0604020202020204" pitchFamily="34" charset="0"/>
              </a:rPr>
            </a:br>
            <a:r>
              <a:rPr lang="nl-NL" b="1" dirty="0">
                <a:latin typeface="Arial" panose="020B0604020202020204" pitchFamily="34" charset="0"/>
              </a:rPr>
              <a:t>in Maastricht. </a:t>
            </a:r>
            <a:endParaRPr lang="en-US" b="1" dirty="0">
              <a:latin typeface="Arial" panose="020B0604020202020204" pitchFamily="34" charset="0"/>
            </a:endParaRPr>
          </a:p>
        </p:txBody>
      </p:sp>
    </p:spTree>
    <p:extLst>
      <p:ext uri="{BB962C8B-B14F-4D97-AF65-F5344CB8AC3E}">
        <p14:creationId xmlns:p14="http://schemas.microsoft.com/office/powerpoint/2010/main" val="2248763687"/>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5">
                                            <p:txEl>
                                              <p:pRg st="1" end="1"/>
                                            </p:txEl>
                                          </p:spTgt>
                                        </p:tgtEl>
                                        <p:attrNameLst>
                                          <p:attrName>style.visibility</p:attrName>
                                        </p:attrNameLst>
                                      </p:cBhvr>
                                      <p:to>
                                        <p:strVal val="visible"/>
                                      </p:to>
                                    </p:set>
                                    <p:animEffect transition="in" filter="fade">
                                      <p:cBhvr>
                                        <p:cTn id="11" dur="500"/>
                                        <p:tgtEl>
                                          <p:spTgt spid="25">
                                            <p:txEl>
                                              <p:pRg st="1" end="1"/>
                                            </p:txEl>
                                          </p:spTgt>
                                        </p:tgtEl>
                                      </p:cBhvr>
                                    </p:animEffect>
                                  </p:childTnLst>
                                </p:cTn>
                              </p:par>
                              <p:par>
                                <p:cTn id="12" presetID="10" presetClass="entr" presetSubtype="0" fill="hold" nodeType="withEffect">
                                  <p:stCondLst>
                                    <p:cond delay="2000"/>
                                  </p:stCondLst>
                                  <p:childTnLst>
                                    <p:set>
                                      <p:cBhvr>
                                        <p:cTn id="13" dur="1" fill="hold">
                                          <p:stCondLst>
                                            <p:cond delay="0"/>
                                          </p:stCondLst>
                                        </p:cTn>
                                        <p:tgtEl>
                                          <p:spTgt spid="25">
                                            <p:txEl>
                                              <p:pRg st="4" end="4"/>
                                            </p:txEl>
                                          </p:spTgt>
                                        </p:tgtEl>
                                        <p:attrNameLst>
                                          <p:attrName>style.visibility</p:attrName>
                                        </p:attrNameLst>
                                      </p:cBhvr>
                                      <p:to>
                                        <p:strVal val="visible"/>
                                      </p:to>
                                    </p:set>
                                    <p:animEffect transition="in" filter="fade">
                                      <p:cBhvr>
                                        <p:cTn id="14" dur="500"/>
                                        <p:tgtEl>
                                          <p:spTgt spid="25">
                                            <p:txEl>
                                              <p:pRg st="4" end="4"/>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5">
                                            <p:txEl>
                                              <p:pRg st="5" end="5"/>
                                            </p:txEl>
                                          </p:spTgt>
                                        </p:tgtEl>
                                        <p:attrNameLst>
                                          <p:attrName>style.visibility</p:attrName>
                                        </p:attrNameLst>
                                      </p:cBhvr>
                                      <p:to>
                                        <p:strVal val="visible"/>
                                      </p:to>
                                    </p:set>
                                    <p:animEffect transition="in" filter="fade">
                                      <p:cBhvr>
                                        <p:cTn id="17" dur="500"/>
                                        <p:tgtEl>
                                          <p:spTgt spid="25">
                                            <p:txEl>
                                              <p:pRg st="5" end="5"/>
                                            </p:txEl>
                                          </p:spTgt>
                                        </p:tgtEl>
                                      </p:cBhvr>
                                    </p:animEffect>
                                  </p:childTnLst>
                                </p:cTn>
                              </p:par>
                              <p:par>
                                <p:cTn id="18" presetID="10" presetClass="entr" presetSubtype="0" fill="hold" nodeType="withEffect">
                                  <p:stCondLst>
                                    <p:cond delay="5000"/>
                                  </p:stCondLst>
                                  <p:childTnLst>
                                    <p:set>
                                      <p:cBhvr>
                                        <p:cTn id="19" dur="1" fill="hold">
                                          <p:stCondLst>
                                            <p:cond delay="0"/>
                                          </p:stCondLst>
                                        </p:cTn>
                                        <p:tgtEl>
                                          <p:spTgt spid="25">
                                            <p:txEl>
                                              <p:pRg st="6" end="6"/>
                                            </p:txEl>
                                          </p:spTgt>
                                        </p:tgtEl>
                                        <p:attrNameLst>
                                          <p:attrName>style.visibility</p:attrName>
                                        </p:attrNameLst>
                                      </p:cBhvr>
                                      <p:to>
                                        <p:strVal val="visible"/>
                                      </p:to>
                                    </p:set>
                                    <p:animEffect transition="in" filter="fade">
                                      <p:cBhvr>
                                        <p:cTn id="20" dur="500"/>
                                        <p:tgtEl>
                                          <p:spTgt spid="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3CDACF2-415C-A649-ABA0-9E878FD73247}"/>
              </a:ext>
            </a:extLst>
          </p:cNvPr>
          <p:cNvGrpSpPr/>
          <p:nvPr/>
        </p:nvGrpSpPr>
        <p:grpSpPr>
          <a:xfrm>
            <a:off x="-329674" y="-59376"/>
            <a:ext cx="12515851" cy="6923798"/>
            <a:chOff x="-329674" y="-51881"/>
            <a:chExt cx="12515851" cy="6923798"/>
          </a:xfrm>
        </p:grpSpPr>
        <p:sp>
          <p:nvSpPr>
            <p:cNvPr id="4" name="Freeform 5">
              <a:extLst>
                <a:ext uri="{FF2B5EF4-FFF2-40B4-BE49-F238E27FC236}">
                  <a16:creationId xmlns:a16="http://schemas.microsoft.com/office/drawing/2014/main" id="{1FFAB1ED-2F64-C842-8EF8-52F8282E321C}"/>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5" name="Freeform 6">
              <a:extLst>
                <a:ext uri="{FF2B5EF4-FFF2-40B4-BE49-F238E27FC236}">
                  <a16:creationId xmlns:a16="http://schemas.microsoft.com/office/drawing/2014/main" id="{CEFFA068-942B-6D45-A431-8EB891C37EC9}"/>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6" name="Freeform 7">
              <a:extLst>
                <a:ext uri="{FF2B5EF4-FFF2-40B4-BE49-F238E27FC236}">
                  <a16:creationId xmlns:a16="http://schemas.microsoft.com/office/drawing/2014/main" id="{7BDC0FB6-F061-B24C-A9A1-D79FE989CA19}"/>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7" name="Freeform 8">
              <a:extLst>
                <a:ext uri="{FF2B5EF4-FFF2-40B4-BE49-F238E27FC236}">
                  <a16:creationId xmlns:a16="http://schemas.microsoft.com/office/drawing/2014/main" id="{697F74C0-9420-8541-8AAE-75823FA11806}"/>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 name="Freeform 9">
              <a:extLst>
                <a:ext uri="{FF2B5EF4-FFF2-40B4-BE49-F238E27FC236}">
                  <a16:creationId xmlns:a16="http://schemas.microsoft.com/office/drawing/2014/main" id="{1624C9C0-4B22-E845-B750-55A8E58C3721}"/>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 name="Freeform 10">
              <a:extLst>
                <a:ext uri="{FF2B5EF4-FFF2-40B4-BE49-F238E27FC236}">
                  <a16:creationId xmlns:a16="http://schemas.microsoft.com/office/drawing/2014/main" id="{0D560A6B-8B6E-5545-A2C2-703101DA32B0}"/>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 name="Freeform 11">
              <a:extLst>
                <a:ext uri="{FF2B5EF4-FFF2-40B4-BE49-F238E27FC236}">
                  <a16:creationId xmlns:a16="http://schemas.microsoft.com/office/drawing/2014/main" id="{6DB39DCD-725E-B14A-ABBF-030060F548ED}"/>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1" name="Freeform 12">
              <a:extLst>
                <a:ext uri="{FF2B5EF4-FFF2-40B4-BE49-F238E27FC236}">
                  <a16:creationId xmlns:a16="http://schemas.microsoft.com/office/drawing/2014/main" id="{C8AD3D03-C29A-E343-A988-599B768947D1}"/>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2" name="Freeform 13">
              <a:extLst>
                <a:ext uri="{FF2B5EF4-FFF2-40B4-BE49-F238E27FC236}">
                  <a16:creationId xmlns:a16="http://schemas.microsoft.com/office/drawing/2014/main" id="{D0D8CB47-E9FB-BC4E-80B9-38E61F799EE3}"/>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3" name="Freeform 14">
              <a:extLst>
                <a:ext uri="{FF2B5EF4-FFF2-40B4-BE49-F238E27FC236}">
                  <a16:creationId xmlns:a16="http://schemas.microsoft.com/office/drawing/2014/main" id="{00A08F8A-56E1-CA45-A645-85D6F7F1E661}"/>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4" name="Freeform 15">
              <a:extLst>
                <a:ext uri="{FF2B5EF4-FFF2-40B4-BE49-F238E27FC236}">
                  <a16:creationId xmlns:a16="http://schemas.microsoft.com/office/drawing/2014/main" id="{D55367E8-A0F6-5748-B63B-5425F13CD5CD}"/>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15" name="Freeform 16">
              <a:extLst>
                <a:ext uri="{FF2B5EF4-FFF2-40B4-BE49-F238E27FC236}">
                  <a16:creationId xmlns:a16="http://schemas.microsoft.com/office/drawing/2014/main" id="{A52891D4-98A7-4C4D-9336-5132F267BF06}"/>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16" name="Freeform 17">
              <a:extLst>
                <a:ext uri="{FF2B5EF4-FFF2-40B4-BE49-F238E27FC236}">
                  <a16:creationId xmlns:a16="http://schemas.microsoft.com/office/drawing/2014/main" id="{C53553B9-7BFE-864C-857A-F1371C409660}"/>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8">
              <a:extLst>
                <a:ext uri="{FF2B5EF4-FFF2-40B4-BE49-F238E27FC236}">
                  <a16:creationId xmlns:a16="http://schemas.microsoft.com/office/drawing/2014/main" id="{BBFC2E81-EE13-774D-8A94-0A404C37A0E4}"/>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9">
              <a:extLst>
                <a:ext uri="{FF2B5EF4-FFF2-40B4-BE49-F238E27FC236}">
                  <a16:creationId xmlns:a16="http://schemas.microsoft.com/office/drawing/2014/main" id="{D05774C9-E54C-4A48-A287-744710542F97}"/>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20">
              <a:extLst>
                <a:ext uri="{FF2B5EF4-FFF2-40B4-BE49-F238E27FC236}">
                  <a16:creationId xmlns:a16="http://schemas.microsoft.com/office/drawing/2014/main" id="{0B90B1C5-118E-F14F-AB46-78AA8ACDA80E}"/>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21">
              <a:extLst>
                <a:ext uri="{FF2B5EF4-FFF2-40B4-BE49-F238E27FC236}">
                  <a16:creationId xmlns:a16="http://schemas.microsoft.com/office/drawing/2014/main" id="{8CFF1CB1-B272-2D49-8D40-A860ABCF9D05}"/>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1" name="Freeform 22">
              <a:extLst>
                <a:ext uri="{FF2B5EF4-FFF2-40B4-BE49-F238E27FC236}">
                  <a16:creationId xmlns:a16="http://schemas.microsoft.com/office/drawing/2014/main" id="{10BC8C85-ACFA-1546-A2AE-EB592314E3BC}"/>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23">
              <a:extLst>
                <a:ext uri="{FF2B5EF4-FFF2-40B4-BE49-F238E27FC236}">
                  <a16:creationId xmlns:a16="http://schemas.microsoft.com/office/drawing/2014/main" id="{F96CB00E-CAC4-5949-B6B9-73FF0A44BD97}"/>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pic>
        <p:nvPicPr>
          <p:cNvPr id="24" name="Picture 2">
            <a:extLst>
              <a:ext uri="{FF2B5EF4-FFF2-40B4-BE49-F238E27FC236}">
                <a16:creationId xmlns:a16="http://schemas.microsoft.com/office/drawing/2014/main" id="{DFF6E16E-4B2C-7C42-91AE-A6781C1DDD00}"/>
              </a:ext>
            </a:extLst>
          </p:cNvPr>
          <p:cNvPicPr>
            <a:picLocks noChangeAspect="1"/>
          </p:cNvPicPr>
          <p:nvPr/>
        </p:nvPicPr>
        <p:blipFill>
          <a:blip r:embed="rId2"/>
          <a:stretch>
            <a:fillRect/>
          </a:stretch>
        </p:blipFill>
        <p:spPr>
          <a:xfrm>
            <a:off x="2146558" y="3200400"/>
            <a:ext cx="4545281" cy="2508322"/>
          </a:xfrm>
          <a:prstGeom prst="rect">
            <a:avLst/>
          </a:prstGeom>
        </p:spPr>
      </p:pic>
    </p:spTree>
    <p:extLst>
      <p:ext uri="{BB962C8B-B14F-4D97-AF65-F5344CB8AC3E}">
        <p14:creationId xmlns:p14="http://schemas.microsoft.com/office/powerpoint/2010/main" val="2035888858"/>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E55FC7-08A6-0D4A-AF7D-02FB0AEEEE6F}"/>
              </a:ext>
            </a:extLst>
          </p:cNvPr>
          <p:cNvGrpSpPr/>
          <p:nvPr/>
        </p:nvGrpSpPr>
        <p:grpSpPr>
          <a:xfrm>
            <a:off x="-329674" y="-59376"/>
            <a:ext cx="12515851" cy="6923798"/>
            <a:chOff x="-329674" y="-51881"/>
            <a:chExt cx="12515851" cy="6923798"/>
          </a:xfrm>
        </p:grpSpPr>
        <p:sp>
          <p:nvSpPr>
            <p:cNvPr id="4" name="Freeform 5">
              <a:extLst>
                <a:ext uri="{FF2B5EF4-FFF2-40B4-BE49-F238E27FC236}">
                  <a16:creationId xmlns:a16="http://schemas.microsoft.com/office/drawing/2014/main" id="{BDB1ECFE-1513-CE4C-B653-68A06D596B47}"/>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5" name="Freeform 6">
              <a:extLst>
                <a:ext uri="{FF2B5EF4-FFF2-40B4-BE49-F238E27FC236}">
                  <a16:creationId xmlns:a16="http://schemas.microsoft.com/office/drawing/2014/main" id="{98FB7B16-32E5-0647-A63E-6B57CE06CC08}"/>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6" name="Freeform 7">
              <a:extLst>
                <a:ext uri="{FF2B5EF4-FFF2-40B4-BE49-F238E27FC236}">
                  <a16:creationId xmlns:a16="http://schemas.microsoft.com/office/drawing/2014/main" id="{71A0FA59-758E-D54E-A8C8-730D3E307A6A}"/>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7" name="Freeform 8">
              <a:extLst>
                <a:ext uri="{FF2B5EF4-FFF2-40B4-BE49-F238E27FC236}">
                  <a16:creationId xmlns:a16="http://schemas.microsoft.com/office/drawing/2014/main" id="{AD3DC9ED-3DBF-AA4B-8C12-62FA4D5FC05A}"/>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8" name="Freeform 9">
              <a:extLst>
                <a:ext uri="{FF2B5EF4-FFF2-40B4-BE49-F238E27FC236}">
                  <a16:creationId xmlns:a16="http://schemas.microsoft.com/office/drawing/2014/main" id="{6599165C-6190-DC48-AF04-3724A9418B8D}"/>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9" name="Freeform 10">
              <a:extLst>
                <a:ext uri="{FF2B5EF4-FFF2-40B4-BE49-F238E27FC236}">
                  <a16:creationId xmlns:a16="http://schemas.microsoft.com/office/drawing/2014/main" id="{EE5FF4A3-6E2A-0347-B8A8-1B6CAFF4A38C}"/>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0" name="Freeform 11">
              <a:extLst>
                <a:ext uri="{FF2B5EF4-FFF2-40B4-BE49-F238E27FC236}">
                  <a16:creationId xmlns:a16="http://schemas.microsoft.com/office/drawing/2014/main" id="{3B3BAC04-E768-0546-90B1-7506F421D4BB}"/>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1" name="Freeform 12">
              <a:extLst>
                <a:ext uri="{FF2B5EF4-FFF2-40B4-BE49-F238E27FC236}">
                  <a16:creationId xmlns:a16="http://schemas.microsoft.com/office/drawing/2014/main" id="{573B79CE-1723-024C-86F9-5020FF2B4AC7}"/>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2" name="Freeform 13">
              <a:extLst>
                <a:ext uri="{FF2B5EF4-FFF2-40B4-BE49-F238E27FC236}">
                  <a16:creationId xmlns:a16="http://schemas.microsoft.com/office/drawing/2014/main" id="{CD57F25D-6E34-1F4E-92FA-6BECFC019B32}"/>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3" name="Freeform 14">
              <a:extLst>
                <a:ext uri="{FF2B5EF4-FFF2-40B4-BE49-F238E27FC236}">
                  <a16:creationId xmlns:a16="http://schemas.microsoft.com/office/drawing/2014/main" id="{8CF86BFB-F1AC-5D4D-B870-503942136978}"/>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14" name="Freeform 15">
              <a:extLst>
                <a:ext uri="{FF2B5EF4-FFF2-40B4-BE49-F238E27FC236}">
                  <a16:creationId xmlns:a16="http://schemas.microsoft.com/office/drawing/2014/main" id="{00E8CE67-5AAC-DC45-9701-F95E024635EA}"/>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15" name="Freeform 16">
              <a:extLst>
                <a:ext uri="{FF2B5EF4-FFF2-40B4-BE49-F238E27FC236}">
                  <a16:creationId xmlns:a16="http://schemas.microsoft.com/office/drawing/2014/main" id="{816B093D-2891-2C4C-8623-A98152D641B1}"/>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16" name="Freeform 17">
              <a:extLst>
                <a:ext uri="{FF2B5EF4-FFF2-40B4-BE49-F238E27FC236}">
                  <a16:creationId xmlns:a16="http://schemas.microsoft.com/office/drawing/2014/main" id="{0D42D999-7F89-1B46-9A2D-1D034D60CB3A}"/>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7" name="Freeform 18">
              <a:extLst>
                <a:ext uri="{FF2B5EF4-FFF2-40B4-BE49-F238E27FC236}">
                  <a16:creationId xmlns:a16="http://schemas.microsoft.com/office/drawing/2014/main" id="{02A9C713-EE99-6745-BBCD-7210AB4DC1D5}"/>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8" name="Freeform 19">
              <a:extLst>
                <a:ext uri="{FF2B5EF4-FFF2-40B4-BE49-F238E27FC236}">
                  <a16:creationId xmlns:a16="http://schemas.microsoft.com/office/drawing/2014/main" id="{AA536F96-97DC-1044-A07C-6B929264B833}"/>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19" name="Freeform 20">
              <a:extLst>
                <a:ext uri="{FF2B5EF4-FFF2-40B4-BE49-F238E27FC236}">
                  <a16:creationId xmlns:a16="http://schemas.microsoft.com/office/drawing/2014/main" id="{306834DE-996E-8142-8C17-8DFCF31F1D38}"/>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0" name="Freeform 21">
              <a:extLst>
                <a:ext uri="{FF2B5EF4-FFF2-40B4-BE49-F238E27FC236}">
                  <a16:creationId xmlns:a16="http://schemas.microsoft.com/office/drawing/2014/main" id="{BEEA0FBF-9215-A442-96EB-A08A40653350}"/>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1" name="Freeform 22">
              <a:extLst>
                <a:ext uri="{FF2B5EF4-FFF2-40B4-BE49-F238E27FC236}">
                  <a16:creationId xmlns:a16="http://schemas.microsoft.com/office/drawing/2014/main" id="{17853BEA-CA06-1C40-A3BA-02744F74A2FB}"/>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2" name="Freeform 23">
              <a:extLst>
                <a:ext uri="{FF2B5EF4-FFF2-40B4-BE49-F238E27FC236}">
                  <a16:creationId xmlns:a16="http://schemas.microsoft.com/office/drawing/2014/main" id="{F945550D-4817-6C49-A986-359ECAD919CB}"/>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sp>
        <p:nvSpPr>
          <p:cNvPr id="23" name="Rectangle 22">
            <a:extLst>
              <a:ext uri="{FF2B5EF4-FFF2-40B4-BE49-F238E27FC236}">
                <a16:creationId xmlns:a16="http://schemas.microsoft.com/office/drawing/2014/main" id="{F2CB6035-9AFF-1A43-8F08-7E2E4FE022CF}"/>
              </a:ext>
            </a:extLst>
          </p:cNvPr>
          <p:cNvSpPr/>
          <p:nvPr/>
        </p:nvSpPr>
        <p:spPr>
          <a:xfrm>
            <a:off x="1588557" y="700552"/>
            <a:ext cx="9257212" cy="5921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63BC841-9840-664D-ACA5-E97EFF553B53}"/>
              </a:ext>
            </a:extLst>
          </p:cNvPr>
          <p:cNvSpPr txBox="1"/>
          <p:nvPr/>
        </p:nvSpPr>
        <p:spPr>
          <a:xfrm>
            <a:off x="1664519" y="781877"/>
            <a:ext cx="9257213" cy="646331"/>
          </a:xfrm>
          <a:prstGeom prst="rect">
            <a:avLst/>
          </a:prstGeom>
          <a:noFill/>
        </p:spPr>
        <p:txBody>
          <a:bodyPr wrap="square" rtlCol="0">
            <a:spAutoFit/>
          </a:bodyPr>
          <a:lstStyle/>
          <a:p>
            <a:r>
              <a:rPr lang="nl" b="1" dirty="0">
                <a:solidFill>
                  <a:schemeClr val="bg1"/>
                </a:solidFill>
                <a:latin typeface="Arial Black" panose="020B0604020202020204" pitchFamily="34" charset="0"/>
                <a:cs typeface="Arial Black" panose="020B0604020202020204" pitchFamily="34" charset="0"/>
              </a:rPr>
              <a:t>Laten we eens kijken naar de oplossingen…</a:t>
            </a:r>
          </a:p>
          <a:p>
            <a:endParaRPr lang="nl" b="1" dirty="0">
              <a:solidFill>
                <a:schemeClr val="bg1"/>
              </a:solidFill>
              <a:latin typeface="Arial Black" panose="020B0604020202020204" pitchFamily="34" charset="0"/>
              <a:cs typeface="Arial Black" panose="020B0604020202020204" pitchFamily="34" charset="0"/>
            </a:endParaRPr>
          </a:p>
        </p:txBody>
      </p:sp>
      <p:sp>
        <p:nvSpPr>
          <p:cNvPr id="25" name="Rectangle 24">
            <a:extLst>
              <a:ext uri="{FF2B5EF4-FFF2-40B4-BE49-F238E27FC236}">
                <a16:creationId xmlns:a16="http://schemas.microsoft.com/office/drawing/2014/main" id="{86B4E7DB-F17F-264B-B727-F3BD47346057}"/>
              </a:ext>
            </a:extLst>
          </p:cNvPr>
          <p:cNvSpPr/>
          <p:nvPr/>
        </p:nvSpPr>
        <p:spPr>
          <a:xfrm>
            <a:off x="7705264" y="787714"/>
            <a:ext cx="3040256" cy="305234"/>
          </a:xfrm>
          <a:prstGeom prst="rect">
            <a:avLst/>
          </a:prstGeom>
        </p:spPr>
        <p:txBody>
          <a:bodyPr wrap="none">
            <a:spAutoFit/>
          </a:bodyPr>
          <a:lstStyle/>
          <a:p>
            <a:r>
              <a:rPr lang="nl-NL" b="1" dirty="0">
                <a:solidFill>
                  <a:schemeClr val="bg1"/>
                </a:solidFill>
                <a:latin typeface="Arial" panose="020B0604020202020204" pitchFamily="34" charset="0"/>
              </a:rPr>
              <a:t>We pikken er een paar uit:</a:t>
            </a:r>
            <a:endParaRPr lang="en-US" b="1" dirty="0">
              <a:solidFill>
                <a:schemeClr val="bg1"/>
              </a:solidFill>
              <a:latin typeface="Arial" panose="020B0604020202020204" pitchFamily="34" charset="0"/>
            </a:endParaRPr>
          </a:p>
        </p:txBody>
      </p:sp>
      <p:grpSp>
        <p:nvGrpSpPr>
          <p:cNvPr id="41" name="Group 40">
            <a:extLst>
              <a:ext uri="{FF2B5EF4-FFF2-40B4-BE49-F238E27FC236}">
                <a16:creationId xmlns:a16="http://schemas.microsoft.com/office/drawing/2014/main" id="{FD2110E5-F873-0B49-856B-34EA38810CFF}"/>
              </a:ext>
            </a:extLst>
          </p:cNvPr>
          <p:cNvGrpSpPr/>
          <p:nvPr/>
        </p:nvGrpSpPr>
        <p:grpSpPr>
          <a:xfrm>
            <a:off x="1597187" y="1449113"/>
            <a:ext cx="2943226" cy="2197805"/>
            <a:chOff x="1597187" y="1449113"/>
            <a:chExt cx="2943226" cy="2197805"/>
          </a:xfrm>
        </p:grpSpPr>
        <p:sp>
          <p:nvSpPr>
            <p:cNvPr id="26" name="Rectangle 25">
              <a:extLst>
                <a:ext uri="{FF2B5EF4-FFF2-40B4-BE49-F238E27FC236}">
                  <a16:creationId xmlns:a16="http://schemas.microsoft.com/office/drawing/2014/main" id="{3BC1177B-4DFD-4043-B4F7-4DF289118D09}"/>
                </a:ext>
              </a:extLst>
            </p:cNvPr>
            <p:cNvSpPr/>
            <p:nvPr/>
          </p:nvSpPr>
          <p:spPr>
            <a:xfrm>
              <a:off x="1597187" y="1449113"/>
              <a:ext cx="2943226" cy="21978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27343C2-2E07-9A41-BDF8-67D19B81CAFC}"/>
                </a:ext>
              </a:extLst>
            </p:cNvPr>
            <p:cNvSpPr/>
            <p:nvPr/>
          </p:nvSpPr>
          <p:spPr>
            <a:xfrm>
              <a:off x="1913949" y="1670969"/>
              <a:ext cx="2304018" cy="1685846"/>
            </a:xfrm>
            <a:prstGeom prst="rect">
              <a:avLst/>
            </a:prstGeom>
          </p:spPr>
          <p:txBody>
            <a:bodyPr wrap="square">
              <a:spAutoFit/>
            </a:bodyPr>
            <a:lstStyle/>
            <a:p>
              <a:pPr lvl="0" algn="ctr">
                <a:lnSpc>
                  <a:spcPct val="150000"/>
                </a:lnSpc>
              </a:pPr>
              <a:r>
                <a:rPr lang="nl-NL" sz="2400" b="1" dirty="0">
                  <a:latin typeface="Arial" panose="020B0604020202020204" pitchFamily="34" charset="0"/>
                </a:rPr>
                <a:t>Dichter bij </a:t>
              </a:r>
            </a:p>
            <a:p>
              <a:pPr lvl="0" algn="ctr">
                <a:lnSpc>
                  <a:spcPct val="150000"/>
                </a:lnSpc>
              </a:pPr>
              <a:r>
                <a:rPr lang="nl-NL" sz="2400" b="1" dirty="0">
                  <a:latin typeface="Arial" panose="020B0604020202020204" pitchFamily="34" charset="0"/>
                </a:rPr>
                <a:t>de stoep parkeren…</a:t>
              </a:r>
              <a:endParaRPr lang="en-US" sz="2400" b="1" dirty="0">
                <a:latin typeface="Arial" panose="020B0604020202020204" pitchFamily="34" charset="0"/>
              </a:endParaRPr>
            </a:p>
          </p:txBody>
        </p:sp>
      </p:grpSp>
      <p:grpSp>
        <p:nvGrpSpPr>
          <p:cNvPr id="42" name="Group 41">
            <a:extLst>
              <a:ext uri="{FF2B5EF4-FFF2-40B4-BE49-F238E27FC236}">
                <a16:creationId xmlns:a16="http://schemas.microsoft.com/office/drawing/2014/main" id="{C8AE2959-F32D-294D-82D6-ADCBA0A0436F}"/>
              </a:ext>
            </a:extLst>
          </p:cNvPr>
          <p:cNvGrpSpPr/>
          <p:nvPr/>
        </p:nvGrpSpPr>
        <p:grpSpPr>
          <a:xfrm>
            <a:off x="4768347" y="1449113"/>
            <a:ext cx="2943226" cy="2197805"/>
            <a:chOff x="4768347" y="1449113"/>
            <a:chExt cx="2943226" cy="2197805"/>
          </a:xfrm>
        </p:grpSpPr>
        <p:sp>
          <p:nvSpPr>
            <p:cNvPr id="27" name="Rectangle 26">
              <a:extLst>
                <a:ext uri="{FF2B5EF4-FFF2-40B4-BE49-F238E27FC236}">
                  <a16:creationId xmlns:a16="http://schemas.microsoft.com/office/drawing/2014/main" id="{70C86294-9A24-2049-AED0-A63E05CEDB7A}"/>
                </a:ext>
              </a:extLst>
            </p:cNvPr>
            <p:cNvSpPr/>
            <p:nvPr/>
          </p:nvSpPr>
          <p:spPr>
            <a:xfrm>
              <a:off x="4768347" y="1449113"/>
              <a:ext cx="2943226" cy="21978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BEF132C-DA84-984F-9694-F8BA3FB75B6B}"/>
                </a:ext>
              </a:extLst>
            </p:cNvPr>
            <p:cNvSpPr/>
            <p:nvPr/>
          </p:nvSpPr>
          <p:spPr>
            <a:xfrm>
              <a:off x="5101185" y="1670969"/>
              <a:ext cx="2304018" cy="1685846"/>
            </a:xfrm>
            <a:prstGeom prst="rect">
              <a:avLst/>
            </a:prstGeom>
          </p:spPr>
          <p:txBody>
            <a:bodyPr wrap="square">
              <a:spAutoFit/>
            </a:bodyPr>
            <a:lstStyle/>
            <a:p>
              <a:pPr lvl="0" algn="ctr">
                <a:lnSpc>
                  <a:spcPct val="150000"/>
                </a:lnSpc>
              </a:pPr>
              <a:r>
                <a:rPr lang="nl-NL" sz="2400" b="1" dirty="0">
                  <a:latin typeface="Arial" panose="020B0604020202020204" pitchFamily="34" charset="0"/>
                </a:rPr>
                <a:t>Een </a:t>
              </a:r>
            </a:p>
            <a:p>
              <a:pPr lvl="0" algn="ctr">
                <a:lnSpc>
                  <a:spcPct val="150000"/>
                </a:lnSpc>
              </a:pPr>
              <a:r>
                <a:rPr lang="nl-NL" sz="2400" b="1" dirty="0">
                  <a:latin typeface="Arial" panose="020B0604020202020204" pitchFamily="34" charset="0"/>
                </a:rPr>
                <a:t>oprijplank aanschaffen…</a:t>
              </a:r>
            </a:p>
          </p:txBody>
        </p:sp>
      </p:grpSp>
      <p:grpSp>
        <p:nvGrpSpPr>
          <p:cNvPr id="43" name="Group 42">
            <a:extLst>
              <a:ext uri="{FF2B5EF4-FFF2-40B4-BE49-F238E27FC236}">
                <a16:creationId xmlns:a16="http://schemas.microsoft.com/office/drawing/2014/main" id="{D4EBEBBF-0E78-3644-B3BC-8C9A75B1B223}"/>
              </a:ext>
            </a:extLst>
          </p:cNvPr>
          <p:cNvGrpSpPr/>
          <p:nvPr/>
        </p:nvGrpSpPr>
        <p:grpSpPr>
          <a:xfrm>
            <a:off x="7890401" y="1449113"/>
            <a:ext cx="2943226" cy="2197805"/>
            <a:chOff x="7890401" y="1449113"/>
            <a:chExt cx="2943226" cy="2197805"/>
          </a:xfrm>
        </p:grpSpPr>
        <p:sp>
          <p:nvSpPr>
            <p:cNvPr id="28" name="Rectangle 27">
              <a:extLst>
                <a:ext uri="{FF2B5EF4-FFF2-40B4-BE49-F238E27FC236}">
                  <a16:creationId xmlns:a16="http://schemas.microsoft.com/office/drawing/2014/main" id="{19D833EA-A3F4-6E44-9CF6-F7DAC8C316D1}"/>
                </a:ext>
              </a:extLst>
            </p:cNvPr>
            <p:cNvSpPr/>
            <p:nvPr/>
          </p:nvSpPr>
          <p:spPr>
            <a:xfrm>
              <a:off x="7890401" y="1449113"/>
              <a:ext cx="2943226" cy="21978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7E782C8-246B-5748-A9A0-1A469AF29BC1}"/>
                </a:ext>
              </a:extLst>
            </p:cNvPr>
            <p:cNvSpPr/>
            <p:nvPr/>
          </p:nvSpPr>
          <p:spPr>
            <a:xfrm>
              <a:off x="8253788" y="1670969"/>
              <a:ext cx="2304018" cy="1685846"/>
            </a:xfrm>
            <a:prstGeom prst="rect">
              <a:avLst/>
            </a:prstGeom>
          </p:spPr>
          <p:txBody>
            <a:bodyPr wrap="square">
              <a:spAutoFit/>
            </a:bodyPr>
            <a:lstStyle/>
            <a:p>
              <a:pPr lvl="0" algn="ctr">
                <a:lnSpc>
                  <a:spcPct val="150000"/>
                </a:lnSpc>
              </a:pPr>
              <a:r>
                <a:rPr lang="nl-NL" sz="2400" b="1" dirty="0">
                  <a:latin typeface="Arial" panose="020B0604020202020204" pitchFamily="34" charset="0"/>
                </a:rPr>
                <a:t>Het geluid omlaag draaien…</a:t>
              </a:r>
            </a:p>
          </p:txBody>
        </p:sp>
      </p:grpSp>
      <p:grpSp>
        <p:nvGrpSpPr>
          <p:cNvPr id="44" name="Group 43">
            <a:extLst>
              <a:ext uri="{FF2B5EF4-FFF2-40B4-BE49-F238E27FC236}">
                <a16:creationId xmlns:a16="http://schemas.microsoft.com/office/drawing/2014/main" id="{9FE08FC8-AEC1-444C-9269-3EFC1CF4D4CB}"/>
              </a:ext>
            </a:extLst>
          </p:cNvPr>
          <p:cNvGrpSpPr/>
          <p:nvPr/>
        </p:nvGrpSpPr>
        <p:grpSpPr>
          <a:xfrm>
            <a:off x="1597186" y="3856386"/>
            <a:ext cx="4523151" cy="1904536"/>
            <a:chOff x="1597186" y="3856386"/>
            <a:chExt cx="4523151" cy="1904536"/>
          </a:xfrm>
        </p:grpSpPr>
        <p:sp>
          <p:nvSpPr>
            <p:cNvPr id="33" name="Rectangle 32">
              <a:extLst>
                <a:ext uri="{FF2B5EF4-FFF2-40B4-BE49-F238E27FC236}">
                  <a16:creationId xmlns:a16="http://schemas.microsoft.com/office/drawing/2014/main" id="{BBA4D562-C73B-A248-AD13-0A52AA6C37B9}"/>
                </a:ext>
              </a:extLst>
            </p:cNvPr>
            <p:cNvSpPr/>
            <p:nvPr/>
          </p:nvSpPr>
          <p:spPr>
            <a:xfrm>
              <a:off x="1597186" y="3856386"/>
              <a:ext cx="4523151" cy="18185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3E1103E-B940-E940-9FBE-0A2AFB993BC3}"/>
                </a:ext>
              </a:extLst>
            </p:cNvPr>
            <p:cNvSpPr/>
            <p:nvPr/>
          </p:nvSpPr>
          <p:spPr>
            <a:xfrm>
              <a:off x="1913948" y="4191262"/>
              <a:ext cx="4037085" cy="1569660"/>
            </a:xfrm>
            <a:prstGeom prst="rect">
              <a:avLst/>
            </a:prstGeom>
          </p:spPr>
          <p:txBody>
            <a:bodyPr wrap="square">
              <a:spAutoFit/>
            </a:bodyPr>
            <a:lstStyle/>
            <a:p>
              <a:pPr lvl="0" algn="ctr"/>
              <a:r>
                <a:rPr lang="nl" sz="2400" b="1" dirty="0">
                  <a:latin typeface="Arial" panose="020B0604020202020204" pitchFamily="34" charset="0"/>
                </a:rPr>
                <a:t>Meer begrijpen hoe het werkt bij medebewoners die ‘anders’ zijn…</a:t>
              </a:r>
            </a:p>
            <a:p>
              <a:pPr lvl="0" algn="ctr"/>
              <a:endParaRPr lang="nl" sz="2400" b="1" dirty="0">
                <a:latin typeface="Arial" panose="020B0604020202020204" pitchFamily="34" charset="0"/>
              </a:endParaRPr>
            </a:p>
          </p:txBody>
        </p:sp>
      </p:grpSp>
      <p:grpSp>
        <p:nvGrpSpPr>
          <p:cNvPr id="45" name="Group 44">
            <a:extLst>
              <a:ext uri="{FF2B5EF4-FFF2-40B4-BE49-F238E27FC236}">
                <a16:creationId xmlns:a16="http://schemas.microsoft.com/office/drawing/2014/main" id="{750F4454-B18B-1F42-9EDA-B633B2E98799}"/>
              </a:ext>
            </a:extLst>
          </p:cNvPr>
          <p:cNvGrpSpPr/>
          <p:nvPr/>
        </p:nvGrpSpPr>
        <p:grpSpPr>
          <a:xfrm>
            <a:off x="6308523" y="3856386"/>
            <a:ext cx="4523151" cy="1912556"/>
            <a:chOff x="6308523" y="3856386"/>
            <a:chExt cx="4523151" cy="1912556"/>
          </a:xfrm>
        </p:grpSpPr>
        <p:sp>
          <p:nvSpPr>
            <p:cNvPr id="34" name="Rectangle 33">
              <a:extLst>
                <a:ext uri="{FF2B5EF4-FFF2-40B4-BE49-F238E27FC236}">
                  <a16:creationId xmlns:a16="http://schemas.microsoft.com/office/drawing/2014/main" id="{7DBD5FC9-42C6-384A-AEE8-786E3F9BED6F}"/>
                </a:ext>
              </a:extLst>
            </p:cNvPr>
            <p:cNvSpPr/>
            <p:nvPr/>
          </p:nvSpPr>
          <p:spPr>
            <a:xfrm>
              <a:off x="6308523" y="3856386"/>
              <a:ext cx="4523151" cy="18185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A48BFD7-7A43-0342-B554-4D0DCD28A22F}"/>
                </a:ext>
              </a:extLst>
            </p:cNvPr>
            <p:cNvSpPr/>
            <p:nvPr/>
          </p:nvSpPr>
          <p:spPr>
            <a:xfrm>
              <a:off x="6538199" y="4199282"/>
              <a:ext cx="4037085" cy="1569660"/>
            </a:xfrm>
            <a:prstGeom prst="rect">
              <a:avLst/>
            </a:prstGeom>
          </p:spPr>
          <p:txBody>
            <a:bodyPr wrap="square">
              <a:spAutoFit/>
            </a:bodyPr>
            <a:lstStyle/>
            <a:p>
              <a:pPr lvl="0" algn="ctr"/>
              <a:r>
                <a:rPr lang="nl" sz="2400" b="1" dirty="0">
                  <a:latin typeface="Arial" panose="020B0604020202020204" pitchFamily="34" charset="0"/>
                </a:rPr>
                <a:t>Wat vergrotingsspullen neerleggen in de supermarkt…</a:t>
              </a:r>
            </a:p>
            <a:p>
              <a:pPr lvl="0" algn="ctr"/>
              <a:endParaRPr lang="nl" sz="2400" b="1" dirty="0">
                <a:latin typeface="Arial" panose="020B0604020202020204" pitchFamily="34" charset="0"/>
              </a:endParaRPr>
            </a:p>
          </p:txBody>
        </p:sp>
      </p:grpSp>
      <p:sp>
        <p:nvSpPr>
          <p:cNvPr id="39" name="Rectangle 38">
            <a:extLst>
              <a:ext uri="{FF2B5EF4-FFF2-40B4-BE49-F238E27FC236}">
                <a16:creationId xmlns:a16="http://schemas.microsoft.com/office/drawing/2014/main" id="{759DB191-EB17-434B-9A25-C22F11C8DE01}"/>
              </a:ext>
            </a:extLst>
          </p:cNvPr>
          <p:cNvSpPr/>
          <p:nvPr/>
        </p:nvSpPr>
        <p:spPr>
          <a:xfrm>
            <a:off x="1588557" y="5832524"/>
            <a:ext cx="9257212" cy="5921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D67717E-B2B1-D04A-B4BC-8C5FFCE4E47D}"/>
              </a:ext>
            </a:extLst>
          </p:cNvPr>
          <p:cNvSpPr txBox="1"/>
          <p:nvPr/>
        </p:nvSpPr>
        <p:spPr>
          <a:xfrm>
            <a:off x="1691878" y="5689319"/>
            <a:ext cx="8847664" cy="923330"/>
          </a:xfrm>
          <a:prstGeom prst="rect">
            <a:avLst/>
          </a:prstGeom>
          <a:noFill/>
        </p:spPr>
        <p:txBody>
          <a:bodyPr wrap="square" rtlCol="0">
            <a:spAutoFit/>
          </a:bodyPr>
          <a:lstStyle/>
          <a:p>
            <a:endParaRPr lang="nl-NL" b="1" dirty="0">
              <a:solidFill>
                <a:schemeClr val="bg1"/>
              </a:solidFill>
              <a:latin typeface="Arial" panose="020B0604020202020204" pitchFamily="34" charset="0"/>
            </a:endParaRPr>
          </a:p>
          <a:p>
            <a:r>
              <a:rPr lang="nl-NL" b="1" dirty="0">
                <a:solidFill>
                  <a:schemeClr val="bg1"/>
                </a:solidFill>
                <a:latin typeface="Arial Black" panose="020B0604020202020204" pitchFamily="34" charset="0"/>
                <a:cs typeface="Arial Black" panose="020B0604020202020204" pitchFamily="34" charset="0"/>
              </a:rPr>
              <a:t> Zijn deze oplossingen duur? </a:t>
            </a:r>
          </a:p>
          <a:p>
            <a:r>
              <a:rPr lang="nl-NL" b="1" dirty="0">
                <a:solidFill>
                  <a:schemeClr val="bg1"/>
                </a:solidFill>
                <a:latin typeface="Arial" panose="020B0604020202020204" pitchFamily="34" charset="0"/>
              </a:rPr>
              <a:t>								</a:t>
            </a:r>
            <a:endParaRPr lang="en-US" b="1" dirty="0">
              <a:solidFill>
                <a:schemeClr val="bg1"/>
              </a:solidFill>
              <a:latin typeface="Arial" panose="020B0604020202020204" pitchFamily="34" charset="0"/>
            </a:endParaRPr>
          </a:p>
        </p:txBody>
      </p:sp>
      <p:sp>
        <p:nvSpPr>
          <p:cNvPr id="40" name="Rectangle 39">
            <a:extLst>
              <a:ext uri="{FF2B5EF4-FFF2-40B4-BE49-F238E27FC236}">
                <a16:creationId xmlns:a16="http://schemas.microsoft.com/office/drawing/2014/main" id="{BD5B4658-855F-574F-9B91-DE5D5D6175FD}"/>
              </a:ext>
            </a:extLst>
          </p:cNvPr>
          <p:cNvSpPr/>
          <p:nvPr/>
        </p:nvSpPr>
        <p:spPr>
          <a:xfrm>
            <a:off x="7536044" y="5916707"/>
            <a:ext cx="3193951" cy="461665"/>
          </a:xfrm>
          <a:prstGeom prst="rect">
            <a:avLst/>
          </a:prstGeom>
        </p:spPr>
        <p:txBody>
          <a:bodyPr wrap="none">
            <a:spAutoFit/>
          </a:bodyPr>
          <a:lstStyle/>
          <a:p>
            <a:r>
              <a:rPr lang="nl-NL" sz="2400" b="1" dirty="0">
                <a:solidFill>
                  <a:schemeClr val="bg1"/>
                </a:solidFill>
                <a:latin typeface="Arial Black" panose="020B0604020202020204" pitchFamily="34" charset="0"/>
                <a:cs typeface="Arial Black" panose="020B0604020202020204" pitchFamily="34" charset="0"/>
              </a:rPr>
              <a:t>DACHT HET NIET!</a:t>
            </a:r>
            <a:endParaRPr lang="en-US" sz="2400" b="1"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251381310"/>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3000"/>
                            </p:stCondLst>
                            <p:childTnLst>
                              <p:par>
                                <p:cTn id="17" presetID="10" presetClass="entr" presetSubtype="0" fill="hold" nodeType="afterEffect">
                                  <p:stCondLst>
                                    <p:cond delay="10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childTnLst>
                                </p:cTn>
                              </p:par>
                            </p:childTnLst>
                          </p:cTn>
                        </p:par>
                        <p:par>
                          <p:cTn id="20" fill="hold">
                            <p:stCondLst>
                              <p:cond delay="5000"/>
                            </p:stCondLst>
                            <p:childTnLst>
                              <p:par>
                                <p:cTn id="21" presetID="10" presetClass="entr" presetSubtype="0" fill="hold" nodeType="afterEffect">
                                  <p:stCondLst>
                                    <p:cond delay="100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childTnLst>
                                </p:cTn>
                              </p:par>
                            </p:childTnLst>
                          </p:cTn>
                        </p:par>
                        <p:par>
                          <p:cTn id="24" fill="hold">
                            <p:stCondLst>
                              <p:cond delay="7000"/>
                            </p:stCondLst>
                            <p:childTnLst>
                              <p:par>
                                <p:cTn id="25" presetID="10" presetClass="entr" presetSubtype="0" fill="hold" nodeType="afterEffect">
                                  <p:stCondLst>
                                    <p:cond delay="1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childTnLst>
                                </p:cTn>
                              </p:par>
                            </p:childTnLst>
                          </p:cTn>
                        </p:par>
                        <p:par>
                          <p:cTn id="28" fill="hold">
                            <p:stCondLst>
                              <p:cond delay="9000"/>
                            </p:stCondLst>
                            <p:childTnLst>
                              <p:par>
                                <p:cTn id="29" presetID="10" presetClass="entr" presetSubtype="0" fill="hold" nodeType="afterEffect">
                                  <p:stCondLst>
                                    <p:cond delay="100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1000"/>
                                        <p:tgtEl>
                                          <p:spTgt spid="44"/>
                                        </p:tgtEl>
                                      </p:cBhvr>
                                    </p:animEffect>
                                  </p:childTnLst>
                                </p:cTn>
                              </p:par>
                            </p:childTnLst>
                          </p:cTn>
                        </p:par>
                        <p:par>
                          <p:cTn id="32" fill="hold">
                            <p:stCondLst>
                              <p:cond delay="11000"/>
                            </p:stCondLst>
                            <p:childTnLst>
                              <p:par>
                                <p:cTn id="33" presetID="10" presetClass="entr" presetSubtype="0" fill="hold" nodeType="afterEffect">
                                  <p:stCondLst>
                                    <p:cond delay="200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childTnLst>
                          </p:cTn>
                        </p:par>
                        <p:par>
                          <p:cTn id="36" fill="hold">
                            <p:stCondLst>
                              <p:cond delay="13500"/>
                            </p:stCondLst>
                            <p:childTnLst>
                              <p:par>
                                <p:cTn id="37" presetID="22" presetClass="entr" presetSubtype="8" fill="hold" grpId="0" nodeType="afterEffect">
                                  <p:stCondLst>
                                    <p:cond delay="200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par>
                          <p:cTn id="40" fill="hold">
                            <p:stCondLst>
                              <p:cond delay="16000"/>
                            </p:stCondLst>
                            <p:childTnLst>
                              <p:par>
                                <p:cTn id="41" presetID="53" presetClass="entr" presetSubtype="16" fill="hold" grpId="0" nodeType="afterEffect">
                                  <p:stCondLst>
                                    <p:cond delay="1500"/>
                                  </p:stCondLst>
                                  <p:childTnLst>
                                    <p:set>
                                      <p:cBhvr>
                                        <p:cTn id="42" dur="1" fill="hold">
                                          <p:stCondLst>
                                            <p:cond delay="0"/>
                                          </p:stCondLst>
                                        </p:cTn>
                                        <p:tgtEl>
                                          <p:spTgt spid="40"/>
                                        </p:tgtEl>
                                        <p:attrNameLst>
                                          <p:attrName>style.visibility</p:attrName>
                                        </p:attrNameLst>
                                      </p:cBhvr>
                                      <p:to>
                                        <p:strVal val="visible"/>
                                      </p:to>
                                    </p:set>
                                    <p:anim calcmode="lin" valueType="num">
                                      <p:cBhvr>
                                        <p:cTn id="43" dur="500" fill="hold"/>
                                        <p:tgtEl>
                                          <p:spTgt spid="40"/>
                                        </p:tgtEl>
                                        <p:attrNameLst>
                                          <p:attrName>ppt_w</p:attrName>
                                        </p:attrNameLst>
                                      </p:cBhvr>
                                      <p:tavLst>
                                        <p:tav tm="0">
                                          <p:val>
                                            <p:fltVal val="0"/>
                                          </p:val>
                                        </p:tav>
                                        <p:tav tm="100000">
                                          <p:val>
                                            <p:strVal val="#ppt_w"/>
                                          </p:val>
                                        </p:tav>
                                      </p:tavLst>
                                    </p:anim>
                                    <p:anim calcmode="lin" valueType="num">
                                      <p:cBhvr>
                                        <p:cTn id="44" dur="500" fill="hold"/>
                                        <p:tgtEl>
                                          <p:spTgt spid="40"/>
                                        </p:tgtEl>
                                        <p:attrNameLst>
                                          <p:attrName>ppt_h</p:attrName>
                                        </p:attrNameLst>
                                      </p:cBhvr>
                                      <p:tavLst>
                                        <p:tav tm="0">
                                          <p:val>
                                            <p:fltVal val="0"/>
                                          </p:val>
                                        </p:tav>
                                        <p:tav tm="100000">
                                          <p:val>
                                            <p:strVal val="#ppt_h"/>
                                          </p:val>
                                        </p:tav>
                                      </p:tavLst>
                                    </p:anim>
                                    <p:animEffect transition="in" filter="fade">
                                      <p:cBhvr>
                                        <p:cTn id="4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39" grpId="0" animBg="1"/>
      <p:bldP spid="4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t="-20000" b="5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B17732-A4D0-2F42-9B5E-4BFF7E401EA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5" name="Rectangle 4"/>
          <p:cNvSpPr/>
          <p:nvPr/>
        </p:nvSpPr>
        <p:spPr>
          <a:xfrm>
            <a:off x="0" y="0"/>
            <a:ext cx="12192000" cy="230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453043" y="2376412"/>
            <a:ext cx="3717976" cy="4153545"/>
          </a:xfrm>
          <a:prstGeom prst="rect">
            <a:avLst/>
          </a:prstGeom>
        </p:spPr>
      </p:pic>
      <p:sp>
        <p:nvSpPr>
          <p:cNvPr id="3" name="TextBox 2">
            <a:extLst>
              <a:ext uri="{FF2B5EF4-FFF2-40B4-BE49-F238E27FC236}">
                <a16:creationId xmlns:a16="http://schemas.microsoft.com/office/drawing/2014/main" id="{42D68D39-838F-4E4C-86AA-D24013672B9D}"/>
              </a:ext>
            </a:extLst>
          </p:cNvPr>
          <p:cNvSpPr txBox="1"/>
          <p:nvPr/>
        </p:nvSpPr>
        <p:spPr>
          <a:xfrm>
            <a:off x="264882" y="817846"/>
            <a:ext cx="11607800" cy="3693319"/>
          </a:xfrm>
          <a:prstGeom prst="rect">
            <a:avLst/>
          </a:prstGeom>
          <a:noFill/>
        </p:spPr>
        <p:txBody>
          <a:bodyPr wrap="square" rtlCol="0">
            <a:spAutoFit/>
          </a:bodyPr>
          <a:lstStyle/>
          <a:p>
            <a:pPr algn="ctr">
              <a:lnSpc>
                <a:spcPct val="200000"/>
              </a:lnSpc>
            </a:pPr>
            <a:r>
              <a:rPr lang="nl-NL" b="1" dirty="0">
                <a:latin typeface="Arial" panose="020B0604020202020204" pitchFamily="34" charset="0"/>
              </a:rPr>
              <a:t>Een paar zijn wel duur. </a:t>
            </a:r>
          </a:p>
          <a:p>
            <a:pPr algn="ctr">
              <a:lnSpc>
                <a:spcPct val="200000"/>
              </a:lnSpc>
            </a:pPr>
            <a:r>
              <a:rPr lang="nl-NL" b="1" dirty="0">
                <a:latin typeface="Arial" panose="020B0604020202020204" pitchFamily="34" charset="0"/>
              </a:rPr>
              <a:t>Denk aan de kinderkopjes vervangen door glad materiaal.</a:t>
            </a:r>
            <a:br>
              <a:rPr lang="nl-NL" b="1" dirty="0">
                <a:latin typeface="Arial" panose="020B0604020202020204" pitchFamily="34" charset="0"/>
              </a:rPr>
            </a:br>
            <a:r>
              <a:rPr lang="nl-NL" b="1" dirty="0">
                <a:latin typeface="Arial" panose="020B0604020202020204" pitchFamily="34" charset="0"/>
              </a:rPr>
              <a:t> </a:t>
            </a:r>
            <a:endParaRPr lang="en-US" b="1" dirty="0">
              <a:latin typeface="Arial" panose="020B0604020202020204" pitchFamily="34" charset="0"/>
            </a:endParaRPr>
          </a:p>
          <a:p>
            <a:pPr algn="ctr">
              <a:lnSpc>
                <a:spcPct val="200000"/>
              </a:lnSpc>
            </a:pPr>
            <a:r>
              <a:rPr lang="nl-NL" b="1" dirty="0">
                <a:latin typeface="Arial" panose="020B0604020202020204" pitchFamily="34" charset="0"/>
              </a:rPr>
              <a:t>Een lastig onderwerp!</a:t>
            </a:r>
            <a:endParaRPr lang="en-US" b="1" dirty="0">
              <a:latin typeface="Arial" panose="020B0604020202020204" pitchFamily="34" charset="0"/>
            </a:endParaRPr>
          </a:p>
          <a:p>
            <a:pPr algn="ctr">
              <a:lnSpc>
                <a:spcPct val="200000"/>
              </a:lnSpc>
            </a:pPr>
            <a:r>
              <a:rPr lang="nl-NL" b="1" dirty="0">
                <a:latin typeface="Arial" panose="020B0604020202020204" pitchFamily="34" charset="0"/>
              </a:rPr>
              <a:t>Waarom? </a:t>
            </a:r>
          </a:p>
          <a:p>
            <a:pPr algn="ctr">
              <a:lnSpc>
                <a:spcPct val="200000"/>
              </a:lnSpc>
            </a:pPr>
            <a:r>
              <a:rPr lang="nl" b="1" dirty="0">
                <a:latin typeface="Arial" panose="020B0604020202020204" pitchFamily="34" charset="0"/>
              </a:rPr>
              <a:t>Zelfs bij nieuwe projecten blijft de historie gelden.</a:t>
            </a:r>
            <a:r>
              <a:rPr lang="nl-NL" b="1" dirty="0">
                <a:latin typeface="Arial" panose="020B0604020202020204" pitchFamily="34" charset="0"/>
              </a:rPr>
              <a:t> </a:t>
            </a:r>
            <a:endParaRPr lang="en-US" b="1" dirty="0">
              <a:latin typeface="Arial" panose="020B0604020202020204" pitchFamily="34" charset="0"/>
            </a:endParaRPr>
          </a:p>
          <a:p>
            <a:pPr algn="ctr"/>
            <a:endParaRPr lang="en-US" b="1" dirty="0">
              <a:latin typeface="Arial" panose="020B0604020202020204" pitchFamily="34" charset="0"/>
            </a:endParaRPr>
          </a:p>
        </p:txBody>
      </p:sp>
      <p:pic>
        <p:nvPicPr>
          <p:cNvPr id="6" name="Picture 5">
            <a:extLst>
              <a:ext uri="{FF2B5EF4-FFF2-40B4-BE49-F238E27FC236}">
                <a16:creationId xmlns:a16="http://schemas.microsoft.com/office/drawing/2014/main" id="{E918E7DF-8D86-3A44-93D1-DA1A61341DFC}"/>
              </a:ext>
            </a:extLst>
          </p:cNvPr>
          <p:cNvPicPr>
            <a:picLocks noChangeAspect="1"/>
          </p:cNvPicPr>
          <p:nvPr/>
        </p:nvPicPr>
        <p:blipFill>
          <a:blip r:embed="rId5"/>
          <a:stretch>
            <a:fillRect/>
          </a:stretch>
        </p:blipFill>
        <p:spPr>
          <a:xfrm>
            <a:off x="0" y="14274"/>
            <a:ext cx="12192000" cy="6858000"/>
          </a:xfrm>
          <a:prstGeom prst="rect">
            <a:avLst/>
          </a:prstGeom>
        </p:spPr>
      </p:pic>
      <p:grpSp>
        <p:nvGrpSpPr>
          <p:cNvPr id="10" name="Group 9">
            <a:extLst>
              <a:ext uri="{FF2B5EF4-FFF2-40B4-BE49-F238E27FC236}">
                <a16:creationId xmlns:a16="http://schemas.microsoft.com/office/drawing/2014/main" id="{1135BDD0-FB54-AE47-BB16-256DAFF90058}"/>
              </a:ext>
            </a:extLst>
          </p:cNvPr>
          <p:cNvGrpSpPr/>
          <p:nvPr/>
        </p:nvGrpSpPr>
        <p:grpSpPr>
          <a:xfrm rot="10800000">
            <a:off x="1649822" y="1375407"/>
            <a:ext cx="8845667" cy="4658730"/>
            <a:chOff x="1669294" y="1005686"/>
            <a:chExt cx="8845667" cy="4658730"/>
          </a:xfrm>
        </p:grpSpPr>
        <p:sp>
          <p:nvSpPr>
            <p:cNvPr id="11" name="Isosceles Triangle 39">
              <a:extLst>
                <a:ext uri="{FF2B5EF4-FFF2-40B4-BE49-F238E27FC236}">
                  <a16:creationId xmlns:a16="http://schemas.microsoft.com/office/drawing/2014/main" id="{A4DAE983-F168-C643-A1AE-4875D841321C}"/>
                </a:ext>
              </a:extLst>
            </p:cNvPr>
            <p:cNvSpPr/>
            <p:nvPr/>
          </p:nvSpPr>
          <p:spPr>
            <a:xfrm rot="10800000">
              <a:off x="5892384" y="5313353"/>
              <a:ext cx="407233" cy="3510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2" name="Rectangle 11">
              <a:extLst>
                <a:ext uri="{FF2B5EF4-FFF2-40B4-BE49-F238E27FC236}">
                  <a16:creationId xmlns:a16="http://schemas.microsoft.com/office/drawing/2014/main" id="{465A0E3F-2976-3641-BBF2-E3CD4BA91979}"/>
                </a:ext>
              </a:extLst>
            </p:cNvPr>
            <p:cNvSpPr/>
            <p:nvPr/>
          </p:nvSpPr>
          <p:spPr>
            <a:xfrm>
              <a:off x="1669294" y="1005686"/>
              <a:ext cx="8845667" cy="43076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grpSp>
      <p:sp>
        <p:nvSpPr>
          <p:cNvPr id="7" name="TextBox 6">
            <a:extLst>
              <a:ext uri="{FF2B5EF4-FFF2-40B4-BE49-F238E27FC236}">
                <a16:creationId xmlns:a16="http://schemas.microsoft.com/office/drawing/2014/main" id="{08AAEE92-490A-AD43-918C-9D0BEC12E02D}"/>
              </a:ext>
            </a:extLst>
          </p:cNvPr>
          <p:cNvSpPr txBox="1"/>
          <p:nvPr/>
        </p:nvSpPr>
        <p:spPr>
          <a:xfrm>
            <a:off x="2207982" y="1963309"/>
            <a:ext cx="7721600" cy="4247317"/>
          </a:xfrm>
          <a:prstGeom prst="rect">
            <a:avLst/>
          </a:prstGeom>
          <a:noFill/>
        </p:spPr>
        <p:txBody>
          <a:bodyPr wrap="square" rtlCol="0">
            <a:spAutoFit/>
          </a:bodyPr>
          <a:lstStyle/>
          <a:p>
            <a:pPr algn="ctr"/>
            <a:r>
              <a:rPr lang="nl-NL" b="1" dirty="0">
                <a:latin typeface="Arial" panose="020B0604020202020204" pitchFamily="34" charset="0"/>
              </a:rPr>
              <a:t>Wat willen we in stand houden? </a:t>
            </a:r>
          </a:p>
          <a:p>
            <a:pPr algn="ctr"/>
            <a:r>
              <a:rPr lang="nl-NL" b="1" dirty="0">
                <a:latin typeface="Arial" panose="020B0604020202020204" pitchFamily="34" charset="0"/>
              </a:rPr>
              <a:t>De historie van de stad Maastricht gaat vele eeuwen terug. </a:t>
            </a:r>
          </a:p>
          <a:p>
            <a:pPr algn="ctr"/>
            <a:r>
              <a:rPr lang="nl-NL" b="1" dirty="0">
                <a:latin typeface="Arial" panose="020B0604020202020204" pitchFamily="34" charset="0"/>
              </a:rPr>
              <a:t>Toen hadden we straten van zand, met poepgeulen in het midden. </a:t>
            </a:r>
          </a:p>
          <a:p>
            <a:pPr algn="ctr"/>
            <a:r>
              <a:rPr lang="nl-NL" b="1" dirty="0">
                <a:latin typeface="Arial" panose="020B0604020202020204" pitchFamily="34" charset="0"/>
              </a:rPr>
              <a:t>En daarvoor was er niets! We kiezen de historie die ons uitkomt.</a:t>
            </a:r>
          </a:p>
          <a:p>
            <a:pPr algn="ctr"/>
            <a:endParaRPr lang="nl-NL" b="1" dirty="0">
              <a:latin typeface="Arial" panose="020B0604020202020204" pitchFamily="34" charset="0"/>
            </a:endParaRPr>
          </a:p>
          <a:p>
            <a:pPr algn="ctr"/>
            <a:r>
              <a:rPr lang="nl-NL" b="1" dirty="0">
                <a:latin typeface="Arial" panose="020B0604020202020204" pitchFamily="34" charset="0"/>
              </a:rPr>
              <a:t> Laten we dát voor ogen houden bij nieuwe ontwikkelingen! </a:t>
            </a:r>
            <a:endParaRPr lang="en-US" b="1" dirty="0">
              <a:latin typeface="Arial" panose="020B0604020202020204" pitchFamily="34" charset="0"/>
            </a:endParaRPr>
          </a:p>
          <a:p>
            <a:pPr algn="ctr"/>
            <a:r>
              <a:rPr lang="nl-NL" b="1" dirty="0">
                <a:latin typeface="Arial" panose="020B0604020202020204" pitchFamily="34" charset="0"/>
              </a:rPr>
              <a:t> </a:t>
            </a:r>
            <a:endParaRPr lang="en-US" b="1" dirty="0">
              <a:latin typeface="Arial" panose="020B0604020202020204" pitchFamily="34" charset="0"/>
            </a:endParaRPr>
          </a:p>
          <a:p>
            <a:pPr algn="ctr"/>
            <a:r>
              <a:rPr lang="nl-NL" b="1" dirty="0">
                <a:solidFill>
                  <a:srgbClr val="FF0000"/>
                </a:solidFill>
                <a:latin typeface="Arial" panose="020B0604020202020204" pitchFamily="34" charset="0"/>
              </a:rPr>
              <a:t>Wij zien voor ons een Maastricht in 2118:  </a:t>
            </a:r>
          </a:p>
          <a:p>
            <a:pPr algn="ctr"/>
            <a:r>
              <a:rPr lang="nl-NL" b="1" dirty="0">
                <a:latin typeface="Arial" panose="020B0604020202020204" pitchFamily="34" charset="0"/>
              </a:rPr>
              <a:t>Alle straten met kinderkopjes kennen een glad gedeelte</a:t>
            </a:r>
            <a:endParaRPr lang="en-US" b="1" dirty="0">
              <a:latin typeface="Arial" panose="020B0604020202020204" pitchFamily="34" charset="0"/>
            </a:endParaRPr>
          </a:p>
          <a:p>
            <a:pPr algn="ctr"/>
            <a:r>
              <a:rPr lang="nl-NL" b="1" dirty="0">
                <a:latin typeface="Arial" panose="020B0604020202020204" pitchFamily="34" charset="0"/>
              </a:rPr>
              <a:t>En het bestuur van de stad dat zegt: </a:t>
            </a:r>
            <a:endParaRPr lang="en-US" b="1" dirty="0">
              <a:latin typeface="Arial" panose="020B0604020202020204" pitchFamily="34" charset="0"/>
            </a:endParaRPr>
          </a:p>
          <a:p>
            <a:pPr algn="ctr"/>
            <a:r>
              <a:rPr lang="nl-NL" b="1" dirty="0">
                <a:latin typeface="Arial" panose="020B0604020202020204" pitchFamily="34" charset="0"/>
              </a:rPr>
              <a:t> </a:t>
            </a:r>
            <a:endParaRPr lang="en-US" b="1" dirty="0">
              <a:latin typeface="Arial" panose="020B0604020202020204" pitchFamily="34" charset="0"/>
            </a:endParaRPr>
          </a:p>
          <a:p>
            <a:pPr algn="ctr"/>
            <a:r>
              <a:rPr lang="nl-NL" b="1" dirty="0">
                <a:latin typeface="Arial" panose="020B0604020202020204" pitchFamily="34" charset="0"/>
              </a:rPr>
              <a:t>“Wat heeft Maastricht toch een prachtige historie, </a:t>
            </a:r>
          </a:p>
          <a:p>
            <a:pPr algn="ctr"/>
            <a:r>
              <a:rPr lang="nl-NL" b="1" dirty="0">
                <a:latin typeface="Arial" panose="020B0604020202020204" pitchFamily="34" charset="0"/>
              </a:rPr>
              <a:t>waarbij al honderd jaar rekening wordt gehouden met iedereen </a:t>
            </a:r>
            <a:br>
              <a:rPr lang="nl-NL" b="1" dirty="0">
                <a:latin typeface="Arial" panose="020B0604020202020204" pitchFamily="34" charset="0"/>
              </a:rPr>
            </a:br>
            <a:r>
              <a:rPr lang="nl-NL" b="1" dirty="0">
                <a:latin typeface="Arial" panose="020B0604020202020204" pitchFamily="34" charset="0"/>
              </a:rPr>
              <a:t>die hier woont, dat moeten we in stand houden!”</a:t>
            </a:r>
            <a:endParaRPr lang="en-US" b="1" dirty="0">
              <a:latin typeface="Arial" panose="020B0604020202020204" pitchFamily="34" charset="0"/>
            </a:endParaRPr>
          </a:p>
          <a:p>
            <a:pPr algn="ctr"/>
            <a:endParaRPr lang="en-US" b="1" dirty="0">
              <a:latin typeface="Arial" panose="020B0604020202020204" pitchFamily="34" charset="0"/>
            </a:endParaRPr>
          </a:p>
        </p:txBody>
      </p:sp>
      <p:sp>
        <p:nvSpPr>
          <p:cNvPr id="13" name="Rectangle 12">
            <a:extLst>
              <a:ext uri="{FF2B5EF4-FFF2-40B4-BE49-F238E27FC236}">
                <a16:creationId xmlns:a16="http://schemas.microsoft.com/office/drawing/2014/main" id="{0BB5EBA8-A34D-0742-B215-83C44EE1B464}"/>
              </a:ext>
            </a:extLst>
          </p:cNvPr>
          <p:cNvSpPr/>
          <p:nvPr/>
        </p:nvSpPr>
        <p:spPr>
          <a:xfrm>
            <a:off x="1652186" y="687874"/>
            <a:ext cx="8843596" cy="71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1" dirty="0">
              <a:latin typeface="Arial" panose="020B0604020202020204" pitchFamily="34" charset="0"/>
            </a:endParaRPr>
          </a:p>
        </p:txBody>
      </p:sp>
      <p:sp>
        <p:nvSpPr>
          <p:cNvPr id="14" name="TextBox 13">
            <a:extLst>
              <a:ext uri="{FF2B5EF4-FFF2-40B4-BE49-F238E27FC236}">
                <a16:creationId xmlns:a16="http://schemas.microsoft.com/office/drawing/2014/main" id="{1B8A2C34-19F6-7149-94D5-AB273FA778A5}"/>
              </a:ext>
            </a:extLst>
          </p:cNvPr>
          <p:cNvSpPr txBox="1"/>
          <p:nvPr/>
        </p:nvSpPr>
        <p:spPr>
          <a:xfrm>
            <a:off x="1854200" y="748731"/>
            <a:ext cx="8242300" cy="584775"/>
          </a:xfrm>
          <a:prstGeom prst="rect">
            <a:avLst/>
          </a:prstGeom>
          <a:noFill/>
        </p:spPr>
        <p:txBody>
          <a:bodyPr wrap="square" rtlCol="0">
            <a:spAutoFit/>
          </a:bodyPr>
          <a:lstStyle/>
          <a:p>
            <a:r>
              <a:rPr lang="nl-NL" sz="3200" b="1" dirty="0">
                <a:solidFill>
                  <a:schemeClr val="bg1"/>
                </a:solidFill>
                <a:latin typeface="Arial" panose="020B0604020202020204" pitchFamily="34" charset="0"/>
              </a:rPr>
              <a:t>De vraag is: welke historie? </a:t>
            </a:r>
            <a:endParaRPr lang="en-US" sz="3200" b="1" dirty="0">
              <a:solidFill>
                <a:schemeClr val="bg1"/>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2630980980"/>
      </p:ext>
    </p:extLst>
  </p:cSld>
  <p:clrMapOvr>
    <a:masterClrMapping/>
  </p:clrMapOvr>
  <mc:AlternateContent xmlns:mc="http://schemas.openxmlformats.org/markup-compatibility/2006">
    <mc:Choice xmlns:p14="http://schemas.microsoft.com/office/powerpoint/2010/main" Requires="p14">
      <p:transition p14:dur="10" advClick="0" advTm="25000"/>
    </mc:Choice>
    <mc:Fallback>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0.00013 0.03495 L -0.00013 0.03518 C -0.0013 0.02963 -0.00235 0.0243 -0.00287 0.01851 C -0.00365 0.0155 -0.00261 0.01134 -0.00378 0.00879 C -0.00469 0.00717 -0.0043 0.01319 -0.00469 0.0155 C -0.00547 0.0206 -0.00651 0.02523 -0.00729 0.03009 L -0.00899 0.04004 C -0.00938 0.04166 -0.00977 0.04305 -0.01003 0.04467 C -0.01107 0.04907 -0.01211 0.05347 -0.01276 0.05787 C -0.01315 0.06041 -0.01315 0.06319 -0.01354 0.06597 C -0.0138 0.06759 -0.01419 0.06921 -0.01459 0.07083 C -0.01498 0.06643 -0.01576 0.06088 -0.01641 0.05625 C -0.0181 0.02777 -0.01589 0.05 -0.01784 0.03171 C -0.02331 0.03495 -0.01992 0.03217 -0.02669 0.04467 L -0.03386 0.05787 C -0.03503 0.06018 -0.03581 0.06273 -0.03711 0.06412 L -0.03998 0.06759 C -0.03828 0.05578 -0.04024 0.06643 -0.03711 0.05439 C -0.03607 0.04907 -0.03294 0.03287 -0.03386 0.03842 C -0.03399 0.04027 -0.03425 0.04282 -0.03477 0.04467 C -0.03581 0.05023 -0.03919 0.06111 -0.03919 0.06134 C -0.03959 0.05949 -0.04024 0.05486 -0.04102 0.05625 C -0.04232 0.05879 -0.04102 0.0699 -0.04271 0.06759 C -0.04492 0.06481 -0.04232 0.0574 -0.04349 0.053 C -0.04414 0.05069 -0.04584 0.05069 -0.04714 0.04976 C -0.0487 0.05069 -0.05078 0.05092 -0.05235 0.053 C -0.06081 0.06481 -0.05156 0.05324 -0.0586 0.05949 C -0.06172 0.06273 -0.06107 0.06388 -0.06459 0.06759 C -0.06602 0.06898 -0.06771 0.0699 -0.06888 0.07083 C -0.06966 0.06921 -0.07057 0.06805 -0.07084 0.06597 C -0.07136 0.06226 -0.0711 0.0581 -0.07162 0.05439 C -0.07175 0.053 -0.07175 0.05092 -0.07266 0.04976 C -0.07305 0.04838 -0.07409 0.04838 -0.07552 0.04814 C -0.078 0.04976 -0.07865 0.05 -0.08125 0.053 C -0.08307 0.05509 -0.08672 0.05949 -0.08672 0.05972 C -0.08711 0.05787 -0.08724 0.05625 -0.0875 0.05439 C -0.08815 0.04907 -0.08711 0.04305 -0.08828 0.03842 C -0.08893 0.03611 -0.09076 0.03935 -0.0918 0.04004 C -0.09375 0.04213 -0.09662 0.04537 -0.09805 0.04814 C -0.09987 0.05092 -0.10339 0.05787 -0.10339 0.0581 C -0.10274 0.053 -0.10195 0.04814 -0.10156 0.04305 C -0.10156 0.04166 -0.10156 0.03842 -0.10235 0.03842 C -0.10456 0.03773 -0.10664 0.04027 -0.1086 0.04166 C -0.11628 0.05 -0.11003 0.04213 -0.11745 0.053 C -0.11849 0.05416 -0.11914 0.05509 -0.12005 0.05625 C -0.12123 0.05787 -0.12253 0.05949 -0.12357 0.06111 C -0.12591 0.06041 -0.12852 0.06111 -0.13047 0.05949 C -0.13255 0.0581 -0.13294 0.05486 -0.13425 0.053 C -0.13685 0.04907 -0.13893 0.04907 -0.14206 0.04814 C -0.14492 0.04838 -0.14805 0.04884 -0.15104 0.04976 C -0.153 0.05023 -0.15443 0.05231 -0.15612 0.053 C -0.15729 0.05347 -0.1586 0.0537 -0.16003 0.05439 C -0.16224 0.05601 -0.16498 0.05787 -0.16745 0.05949 L -0.17031 0.06111 C -0.17305 0.06041 -0.17591 0.06088 -0.17839 0.05949 C -0.17969 0.05856 -0.1806 0.05625 -0.18164 0.05439 C -0.18854 0.04398 -0.18021 0.05601 -0.18711 0.04305 C -0.18919 0.03935 -0.1905 0.03958 -0.19323 0.03842 C -0.19557 0.03865 -0.20287 0.03796 -0.20651 0.04166 C -0.20742 0.04236 -0.20807 0.04375 -0.20899 0.04467 C -0.21003 0.04444 -0.21094 0.04444 -0.21185 0.04305 C -0.21654 0.03425 -0.20742 0.04189 -0.21511 0.03333 C -0.21641 0.03217 -0.21758 0.0324 -0.21888 0.03171 C -0.21992 0.03287 -0.22097 0.03402 -0.22214 0.03495 C -0.22305 0.03564 -0.22409 0.03588 -0.22487 0.03657 C -0.2263 0.03773 -0.23021 0.04375 -0.23099 0.04467 C -0.2319 0.04629 -0.23203 0.05138 -0.23281 0.04976 C -0.24037 0.0331 -0.23138 0.03796 -0.23828 0.03171 C -0.23893 0.03078 -0.23998 0.03055 -0.24076 0.03009 C -0.24154 0.03171 -0.24284 0.0331 -0.24336 0.03495 C -0.24427 0.0375 -0.24401 0.04074 -0.2444 0.04305 C -0.24453 0.04537 -0.24492 0.04745 -0.24531 0.04976 C -0.2461 0.04629 -0.24662 0.04282 -0.24792 0.04004 C -0.24896 0.03726 -0.25143 0.03588 -0.25313 0.03495 C -0.25417 0.03564 -0.25508 0.03564 -0.25586 0.03657 C -0.26016 0.04189 -0.25677 0.04027 -0.26016 0.04629 C -0.26081 0.04791 -0.26185 0.04838 -0.26276 0.04976 C -0.27057 0.03518 -0.26107 0.05347 -0.26745 0.04004 C -0.2681 0.03796 -0.26888 0.03657 -0.26966 0.03495 C -0.27188 0.03564 -0.2737 0.03564 -0.27526 0.03657 C -0.27617 0.03726 -0.27695 0.03865 -0.27774 0.04004 C -0.27917 0.04166 -0.28086 0.04282 -0.28242 0.04467 C -0.28529 0.04976 -0.28789 0.05763 -0.29219 0.06111 C -0.29284 0.06203 -0.29362 0.06226 -0.29466 0.06273 C -0.29649 0.05949 -0.2974 0.05439 -0.29987 0.053 L -0.30807 0.04814 C -0.31055 0.04907 -0.31328 0.05 -0.31563 0.05138 C -0.31745 0.05231 -0.31953 0.05254 -0.3211 0.05439 C -0.32669 0.06134 -0.32084 0.05509 -0.32643 0.05949 C -0.328 0.06111 -0.32982 0.06273 -0.33151 0.06412 C -0.33268 0.06388 -0.33399 0.06388 -0.33516 0.06273 C -0.33581 0.06157 -0.33581 0.05925 -0.33698 0.05787 C -0.33789 0.05625 -0.33945 0.05578 -0.34076 0.05439 C -0.34453 0.05509 -0.34857 0.05532 -0.35287 0.05625 C -0.35417 0.05625 -0.35547 0.05787 -0.35703 0.05787 C -0.35938 0.05787 -0.36198 0.05671 -0.36406 0.05625 C -0.36537 0.05254 -0.36641 0.04814 -0.36953 0.04814 C -0.37097 0.04814 -0.37409 0.05532 -0.37474 0.05625 C -0.37839 0.06157 -0.37969 0.06226 -0.38373 0.06597 C -0.38438 0.06481 -0.38542 0.06412 -0.3862 0.06273 C -0.38945 0.05486 -0.38412 0.05972 -0.38972 0.05625 C -0.39649 0.06111 -0.3918 0.05694 -0.39753 0.06412 C -0.39961 0.06666 -0.40274 0.07083 -0.40274 0.07106 C -0.40378 0.0699 -0.40495 0.06921 -0.4056 0.06759 C -0.40599 0.06643 -0.4056 0.06388 -0.40677 0.06273 C -0.40742 0.06134 -0.40873 0.06157 -0.4099 0.06111 C -0.41862 0.06527 -0.41472 0.06527 -0.42149 0.06273 C -0.42175 0.06111 -0.42201 0.0581 -0.42331 0.05787 C -0.42422 0.0574 -0.42526 0.05949 -0.42591 0.06111 C -0.42709 0.06388 -0.42774 0.06921 -0.42839 0.07245 C -0.42956 0.07083 -0.43021 0.06967 -0.43112 0.06759 C -0.4362 0.05347 -0.42617 0.07338 -0.43451 0.05787 C -0.43451 0.0581 -0.44154 0.05949 -0.44258 0.06111 C -0.44323 0.06226 -0.44362 0.06412 -0.44427 0.06597 C -0.45169 0.06134 -0.44011 0.06921 -0.45143 0.05787 C -0.45326 0.05601 -0.45638 0.05439 -0.45638 0.05486 C -0.45886 0.05509 -0.46081 0.05509 -0.46289 0.05625 C -0.46393 0.05671 -0.46445 0.05879 -0.4655 0.05949 C -0.46693 0.06041 -0.46849 0.06041 -0.47005 0.06111 C -0.47097 0.06157 -0.47227 0.06226 -0.47331 0.06273 C -0.47474 0.06157 -0.47604 0.06111 -0.47695 0.05949 C -0.47852 0.0574 -0.48229 0.04444 -0.4832 0.04305 C -0.48373 0.04189 -0.48503 0.04213 -0.48594 0.04166 C -0.48815 0.04213 -0.49063 0.04213 -0.49284 0.04305 C -0.49401 0.04375 -0.49479 0.04629 -0.49623 0.04629 C -0.49779 0.04652 -0.49935 0.04537 -0.50065 0.04467 C -0.50417 0.03842 -0.50664 0.03287 -0.51211 0.03009 C -0.51472 0.02893 -0.51758 0.03125 -0.52005 0.03171 C -0.52084 0.03287 -0.52175 0.03356 -0.52279 0.03495 C -0.5237 0.03657 -0.52422 0.04097 -0.52526 0.04004 C -0.52735 0.03842 -0.52682 0.03287 -0.528 0.03009 C -0.52891 0.02824 -0.53034 0.028 -0.53177 0.02685 C -0.53281 0.02731 -0.53451 0.02731 -0.53594 0.02824 C -0.53672 0.02939 -0.53776 0.03078 -0.53867 0.03171 C -0.53985 0.0331 -0.54076 0.03402 -0.54206 0.03495 C -0.54232 0.03588 -0.54518 0.04444 -0.54649 0.04305 C -0.54779 0.04213 -0.54766 0.03865 -0.54831 0.03657 C -0.54896 0.03472 -0.55013 0.03333 -0.55078 0.03171 C -0.55352 0.0324 -0.55638 0.0324 -0.55886 0.03333 C -0.56016 0.03402 -0.56107 0.03564 -0.56224 0.03657 C -0.56511 0.03958 -0.56511 0.04027 -0.56758 0.04467 C -0.56836 0.03796 -0.56797 0.03495 -0.5711 0.03009 C -0.57201 0.02893 -0.57292 0.02893 -0.57396 0.02824 C -0.57722 0.03009 -0.58099 0.03009 -0.58425 0.03333 C -0.58633 0.03518 -0.58737 0.04004 -0.5888 0.04305 C -0.58945 0.04513 -0.5905 0.04629 -0.59128 0.04814 C -0.59167 0.04907 -0.59284 0.05787 -0.59414 0.05787 C -0.59531 0.05787 -0.5957 0.05439 -0.59662 0.053 C -0.59766 0.05138 -0.59909 0.04976 -0.6 0.04814 C -0.60222 0.04838 -0.60443 0.04814 -0.60638 0.04976 C -0.6181 0.05879 -0.60664 0.05185 -0.61185 0.06111 C -0.61276 0.06226 -0.61341 0.06226 -0.61406 0.06273 C -0.61966 0.05949 -0.6181 0.05949 -0.62682 0.06412 C -0.62813 0.06527 -0.62956 0.06759 -0.63099 0.06921 C -0.63216 0.0699 -0.63281 0.07013 -0.63399 0.07083 C -0.63516 0.06759 -0.63659 0.06458 -0.63802 0.06111 C -0.63867 0.05949 -0.6388 0.0574 -0.63985 0.05625 C -0.64206 0.0537 -0.6444 0.053 -0.64688 0.05138 C -0.64805 0.05185 -0.64935 0.05185 -0.65052 0.053 C -0.65143 0.05416 -0.65235 0.05601 -0.65313 0.05787 C -0.65677 0.06574 -0.65638 0.06412 -0.6586 0.07245 C -0.66341 0.06921 -0.65925 0.07338 -0.66354 0.06111 C -0.66485 0.05763 -0.66823 0.05347 -0.66979 0.05138 C -0.67279 0.05185 -0.67656 0.05162 -0.67956 0.053 C -0.68099 0.0537 -0.68255 0.05601 -0.68373 0.05787 C -0.6961 0.0743 -0.68399 0.05925 -0.69167 0.07083 C -0.69258 0.07199 -0.69349 0.07314 -0.69453 0.0743 C -0.69831 0.06921 -0.69557 0.07199 -0.69974 0.06921 C -0.70104 0.06828 -0.70248 0.06643 -0.70417 0.06597 C -0.7082 0.06481 -0.71224 0.06481 -0.71641 0.06412 C -0.71719 0.06388 -0.71823 0.06365 -0.71901 0.06273 C -0.71992 0.06157 -0.72044 0.05949 -0.72149 0.05949 C -0.72409 0.05925 -0.72643 0.06041 -0.72865 0.06111 C -0.73255 0.06574 -0.73399 0.06921 -0.73841 0.06921 C -0.73959 0.06921 -0.74076 0.06828 -0.74193 0.06759 C -0.7444 0.06296 -0.74974 0.05254 -0.75261 0.05138 C -0.75586 0.04976 -0.75964 0.05231 -0.76302 0.053 C -0.76459 0.05347 -0.76602 0.0537 -0.76732 0.05439 C -0.76836 0.05509 -0.76901 0.05625 -0.77018 0.05625 C -0.77188 0.05625 -0.7737 0.05509 -0.77539 0.05439 C -0.78112 0.04652 -0.78138 0.04537 -0.79128 0.04305 C -0.79284 0.04282 -0.79349 0.04537 -0.79466 0.04629 C -0.79714 0.05138 -0.79883 0.0581 -0.80195 0.06111 C -0.80469 0.06296 -0.80469 0.05092 -0.80547 0.04976 C -0.80716 0.04722 -0.80899 0.04629 -0.81107 0.04467 C -0.81185 0.04537 -0.81302 0.04537 -0.81419 0.04629 C -0.82526 0.0581 -0.81602 0.04976 -0.82136 0.05949 C -0.82214 0.06088 -0.82305 0.06157 -0.82383 0.06273 C -0.82409 0.06111 -0.82409 0.05925 -0.82526 0.05787 C -0.82865 0.04953 -0.83099 0.05347 -0.83737 0.05439 C -0.84831 0.06759 -0.8431 0.06319 -0.85104 0.06921 L -0.85638 0.06759 C -0.85794 0.06713 -0.85938 0.06643 -0.86094 0.06597 C -0.86654 0.06458 -0.87448 0.06365 -0.87943 0.06273 C -0.88555 0.05972 -0.88347 0.06157 -0.89102 0.05138 C -0.89206 0.05 -0.89232 0.04722 -0.89349 0.04629 C -0.89688 0.04398 -0.90078 0.04305 -0.90404 0.04166 C -0.90612 0.04236 -0.90781 0.04351 -0.90938 0.04467 C -0.91029 0.0456 -0.9112 0.04699 -0.91198 0.04814 C -0.91432 0.05138 -0.9168 0.05416 -0.91901 0.05787 C -0.92279 0.06365 -0.92396 0.06828 -0.92787 0.07245 C -0.92839 0.07338 -0.92995 0.07361 -0.93073 0.0743 C -0.93151 0.07199 -0.93307 0.0699 -0.93386 0.06759 C -0.93581 0.06388 -0.93698 0.05856 -0.93945 0.05625 C -0.94102 0.05486 -0.94219 0.0574 -0.94375 0.05787 C -0.94492 0.05879 -0.94623 0.05949 -0.94727 0.06111 C -0.94805 0.06226 -0.94818 0.06759 -0.94818 0.06597 C -0.94818 0.06365 -0.94779 0.06157 -0.94727 0.05949 C -0.94779 0.05324 -0.94649 0.04814 -0.95078 0.04814 C -0.95169 0.04814 -0.95248 0.04907 -0.95365 0.04976 C -0.95729 0.06018 -0.95287 0.05162 -0.95781 0.04976 C -0.95964 0.04907 -0.9612 0.05069 -0.96315 0.05138 C -0.96524 0.05416 -0.96797 0.05694 -0.97031 0.05949 C -0.97917 0.06921 -0.96914 0.05694 -0.9763 0.06597 C -0.98294 0.06203 -0.975 0.06805 -0.98073 0.05949 C -0.98138 0.0581 -0.98229 0.0581 -0.98373 0.05787 C -0.98425 0.06018 -0.98529 0.06203 -0.98607 0.06412 C -0.98698 0.06574 -0.98698 0.06875 -0.98789 0.06921 C -0.98867 0.0699 -0.98959 0.06828 -0.99024 0.06759 C -0.99089 0.06597 -0.99115 0.06412 -0.99115 0.06273 C -0.99219 0.05787 -0.99219 0.05347 -0.99375 0.04976 C -0.99479 0.04814 -0.9957 0.04745 -0.99662 0.04629 C -0.99948 0.04699 -1.00248 0.04652 -1.00547 0.04814 C -1.00768 0.04953 -1.00938 0.05254 -1.01146 0.05439 C -1.01276 0.05601 -1.01445 0.05671 -1.01589 0.05787 C -1.01693 0.0574 -1.01771 0.05694 -1.01849 0.05625 C -1.02044 0.05416 -1.02162 0.05023 -1.02396 0.04976 C -1.02669 0.04884 -1.02891 0.05069 -1.03164 0.05138 C -1.03268 0.05185 -1.03373 0.05231 -1.03438 0.053 C -1.04193 0.05879 -1.03425 0.05416 -1.04037 0.05787 C -1.04206 0.05763 -1.04857 0.05625 -1.05117 0.05439 C -1.05209 0.0537 -1.05313 0.05231 -1.05391 0.05138 C -1.05521 0.05185 -1.05664 0.05185 -1.0582 0.053 C -1.05912 0.05347 -1.05964 0.05601 -1.06068 0.05625 C -1.06172 0.05625 -1.06263 0.05509 -1.06341 0.05439 C -1.0655 0.05578 -1.06719 0.05578 -1.06862 0.05787 C -1.07227 0.06226 -1.07774 0.0743 -1.07774 0.07476 C -1.07774 0.07268 -1.07852 0.05925 -1.08021 0.05787 C -1.08177 0.05671 -1.08334 0.05879 -1.08464 0.05949 C -1.08763 0.06088 -1.08724 0.06111 -1.08985 0.06412 C -1.09284 0.06388 -1.09597 0.06365 -1.09883 0.06273 C -1.10039 0.06203 -1.10209 0.05949 -1.1043 0.05949 C -1.10508 0.05949 -1.1056 0.06157 -1.10638 0.06273 C -1.11146 0.06898 -1.10873 0.06666 -1.11302 0.06921 C -1.11341 0.06759 -1.11419 0.06597 -1.11459 0.06412 C -1.11511 0.06226 -1.11537 0.05972 -1.11641 0.05787 C -1.11823 0.05416 -1.1211 0.05185 -1.12331 0.04976 C -1.12617 0.05023 -1.12865 0.05023 -1.13125 0.05138 C -1.1336 0.05254 -1.13646 0.05486 -1.1388 0.05625 C -1.14037 0.05694 -1.14193 0.0574 -1.14336 0.05787 C -1.1461 0.05671 -1.14909 0.0537 -1.15222 0.05439 C -1.15469 0.05509 -1.15677 0.05532 -1.15899 0.05625 C -1.16185 0.05694 -1.16459 0.0581 -1.16719 0.05949 C -1.16784 0.05879 -1.16888 0.05879 -1.16979 0.05787 C -1.17097 0.05578 -1.17175 0.05231 -1.17318 0.04976 C -1.17396 0.04814 -1.17487 0.04745 -1.17578 0.04629 C -1.17878 0.04699 -1.18203 0.04699 -1.18555 0.04814 C -1.18633 0.04838 -1.18711 0.05023 -1.18815 0.05138 C -1.19323 0.05671 -1.19219 0.05578 -1.19701 0.05787 C -1.20352 0.0537 -1.19544 0.05972 -1.2013 0.05138 C -1.20209 0.05023 -1.20313 0.05023 -1.20391 0.04976 C -1.2069 0.05069 -1.20964 0.05 -1.21198 0.05439 C -1.21328 0.05763 -1.2155 0.06412 -1.2155 0.06458 C -1.2155 0.06412 -1.21641 0.0537 -1.21719 0.053 C -1.21771 0.05162 -1.21875 0.05185 -1.21979 0.05138 C -1.22084 0.05185 -1.22214 0.05185 -1.22331 0.053 C -1.22617 0.05578 -1.22722 0.05879 -1.22943 0.06273 C -1.23281 0.06805 -1.23347 0.06875 -1.23646 0.07245 C -1.23763 0.07199 -1.23893 0.07175 -1.24011 0.07083 C -1.2418 0.06921 -1.24518 0.06412 -1.24518 0.06458 C -1.25026 0.06481 -1.25521 0.06527 -1.26029 0.06597 C -1.26224 0.06643 -1.26797 0.06828 -1.27005 0.06921 C -1.27552 0.06828 -1.27826 0.06828 -1.28321 0.06597 C -1.28399 0.0655 -1.28516 0.06527 -1.28594 0.06412 C -1.28828 0.06226 -1.29232 0.05763 -1.29544 0.05625 C -1.30235 0.05324 -1.30938 0.0537 -1.31654 0.053 C -1.31953 0.05185 -1.3224 0.05138 -1.32526 0.04976 C -1.32709 0.04838 -1.3293 0.04884 -1.33047 0.04629 L -1.33177 0.04467 " pathEditMode="relative" rAng="0"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6" dur="3000" fill="hold"/>
                                        <p:tgtEl>
                                          <p:spTgt spid="2"/>
                                        </p:tgtEl>
                                        <p:attrNameLst>
                                          <p:attrName>ppt_x</p:attrName>
                                          <p:attrName>ppt_y</p:attrName>
                                        </p:attrNameLst>
                                      </p:cBhvr>
                                      <p:rCtr x="-66589" y="648"/>
                                    </p:animMotion>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3000"/>
                                        <p:tgtEl>
                                          <p:spTgt spid="9"/>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3000"/>
                            </p:stCondLst>
                            <p:childTnLst>
                              <p:par>
                                <p:cTn id="14" presetID="10" presetClass="entr" presetSubtype="0" fill="hold" grpId="0" nodeType="afterEffect">
                                  <p:stCondLst>
                                    <p:cond delay="0"/>
                                  </p:stCondLst>
                                  <p:iterate type="wd">
                                    <p:tmPct val="10000"/>
                                  </p:iterate>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3950"/>
                            </p:stCondLst>
                            <p:childTnLst>
                              <p:par>
                                <p:cTn id="18" presetID="10" presetClass="entr" presetSubtype="0" fill="hold" grpId="0" nodeType="afterEffect">
                                  <p:stCondLst>
                                    <p:cond delay="0"/>
                                  </p:stCondLst>
                                  <p:iterate type="wd">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par>
                          <p:cTn id="21" fill="hold">
                            <p:stCondLst>
                              <p:cond delay="4600"/>
                            </p:stCondLst>
                            <p:childTnLst>
                              <p:par>
                                <p:cTn id="22" presetID="10" presetClass="entr" presetSubtype="0" fill="hold" grpId="0" nodeType="afterEffect">
                                  <p:stCondLst>
                                    <p:cond delay="0"/>
                                  </p:stCondLst>
                                  <p:iterate type="wd">
                                    <p:tmPct val="10000"/>
                                  </p:iterate>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par>
                          <p:cTn id="25" fill="hold">
                            <p:stCondLst>
                              <p:cond delay="5150"/>
                            </p:stCondLst>
                            <p:childTnLst>
                              <p:par>
                                <p:cTn id="26" presetID="10" presetClass="entr" presetSubtype="0" fill="hold" grpId="0" nodeType="afterEffect">
                                  <p:stCondLst>
                                    <p:cond delay="0"/>
                                  </p:stCondLst>
                                  <p:iterate type="wd">
                                    <p:tmPct val="10000"/>
                                  </p:iterate>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par>
                          <p:cTn id="29" fill="hold">
                            <p:stCondLst>
                              <p:cond delay="6050"/>
                            </p:stCondLst>
                            <p:childTnLst>
                              <p:par>
                                <p:cTn id="30" presetID="10" presetClass="entr" presetSubtype="0" fill="hold" nodeType="afterEffect">
                                  <p:stCondLst>
                                    <p:cond delay="5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par>
                          <p:cTn id="33" fill="hold">
                            <p:stCondLst>
                              <p:cond delay="8550"/>
                            </p:stCondLst>
                            <p:childTnLst>
                              <p:par>
                                <p:cTn id="34" presetID="22" presetClass="entr" presetSubtype="1"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10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500"/>
                                        <p:tgtEl>
                                          <p:spTgt spid="14">
                                            <p:txEl>
                                              <p:pRg st="0" end="0"/>
                                            </p:txEl>
                                          </p:spTgt>
                                        </p:tgtEl>
                                      </p:cBhvr>
                                    </p:animEffect>
                                  </p:childTnLst>
                                </p:cTn>
                              </p:par>
                            </p:childTnLst>
                          </p:cTn>
                        </p:par>
                        <p:par>
                          <p:cTn id="43" fill="hold">
                            <p:stCondLst>
                              <p:cond delay="9550"/>
                            </p:stCondLst>
                            <p:childTnLst>
                              <p:par>
                                <p:cTn id="44" presetID="10" presetClass="entr" presetSubtype="0" fill="hold" grpId="0" nodeType="afterEffect">
                                  <p:stCondLst>
                                    <p:cond delay="500"/>
                                  </p:stCondLst>
                                  <p:childTnLst>
                                    <p:set>
                                      <p:cBhvr>
                                        <p:cTn id="45" dur="1" fill="hold">
                                          <p:stCondLst>
                                            <p:cond delay="0"/>
                                          </p:stCondLst>
                                        </p:cTn>
                                        <p:tgtEl>
                                          <p:spTgt spid="7">
                                            <p:txEl>
                                              <p:pRg st="0" end="0"/>
                                            </p:txEl>
                                          </p:spTgt>
                                        </p:tgtEl>
                                        <p:attrNameLst>
                                          <p:attrName>style.visibility</p:attrName>
                                        </p:attrNameLst>
                                      </p:cBhvr>
                                      <p:to>
                                        <p:strVal val="visible"/>
                                      </p:to>
                                    </p:set>
                                    <p:animEffect transition="in" filter="fade">
                                      <p:cBhvr>
                                        <p:cTn id="46" dur="500"/>
                                        <p:tgtEl>
                                          <p:spTgt spid="7">
                                            <p:txEl>
                                              <p:pRg st="0" end="0"/>
                                            </p:txEl>
                                          </p:spTgt>
                                        </p:tgtEl>
                                      </p:cBhvr>
                                    </p:animEffect>
                                  </p:childTnLst>
                                </p:cTn>
                              </p:par>
                            </p:childTnLst>
                          </p:cTn>
                        </p:par>
                        <p:par>
                          <p:cTn id="47" fill="hold">
                            <p:stCondLst>
                              <p:cond delay="10550"/>
                            </p:stCondLst>
                            <p:childTnLst>
                              <p:par>
                                <p:cTn id="48" presetID="10" presetClass="entr" presetSubtype="0" fill="hold" grpId="0" nodeType="afterEffect">
                                  <p:stCondLst>
                                    <p:cond delay="500"/>
                                  </p:stCondLst>
                                  <p:childTnLst>
                                    <p:set>
                                      <p:cBhvr>
                                        <p:cTn id="49" dur="1" fill="hold">
                                          <p:stCondLst>
                                            <p:cond delay="0"/>
                                          </p:stCondLst>
                                        </p:cTn>
                                        <p:tgtEl>
                                          <p:spTgt spid="7">
                                            <p:txEl>
                                              <p:pRg st="1" end="1"/>
                                            </p:txEl>
                                          </p:spTgt>
                                        </p:tgtEl>
                                        <p:attrNameLst>
                                          <p:attrName>style.visibility</p:attrName>
                                        </p:attrNameLst>
                                      </p:cBhvr>
                                      <p:to>
                                        <p:strVal val="visible"/>
                                      </p:to>
                                    </p:set>
                                    <p:animEffect transition="in" filter="fade">
                                      <p:cBhvr>
                                        <p:cTn id="50" dur="500"/>
                                        <p:tgtEl>
                                          <p:spTgt spid="7">
                                            <p:txEl>
                                              <p:pRg st="1" end="1"/>
                                            </p:txEl>
                                          </p:spTgt>
                                        </p:tgtEl>
                                      </p:cBhvr>
                                    </p:animEffect>
                                  </p:childTnLst>
                                </p:cTn>
                              </p:par>
                            </p:childTnLst>
                          </p:cTn>
                        </p:par>
                        <p:par>
                          <p:cTn id="51" fill="hold">
                            <p:stCondLst>
                              <p:cond delay="11550"/>
                            </p:stCondLst>
                            <p:childTnLst>
                              <p:par>
                                <p:cTn id="52" presetID="10" presetClass="entr" presetSubtype="0" fill="hold" grpId="0" nodeType="afterEffect">
                                  <p:stCondLst>
                                    <p:cond delay="500"/>
                                  </p:stCondLst>
                                  <p:childTnLst>
                                    <p:set>
                                      <p:cBhvr>
                                        <p:cTn id="53" dur="1" fill="hold">
                                          <p:stCondLst>
                                            <p:cond delay="0"/>
                                          </p:stCondLst>
                                        </p:cTn>
                                        <p:tgtEl>
                                          <p:spTgt spid="7">
                                            <p:txEl>
                                              <p:pRg st="2" end="2"/>
                                            </p:txEl>
                                          </p:spTgt>
                                        </p:tgtEl>
                                        <p:attrNameLst>
                                          <p:attrName>style.visibility</p:attrName>
                                        </p:attrNameLst>
                                      </p:cBhvr>
                                      <p:to>
                                        <p:strVal val="visible"/>
                                      </p:to>
                                    </p:set>
                                    <p:animEffect transition="in" filter="fade">
                                      <p:cBhvr>
                                        <p:cTn id="54" dur="500"/>
                                        <p:tgtEl>
                                          <p:spTgt spid="7">
                                            <p:txEl>
                                              <p:pRg st="2" end="2"/>
                                            </p:txEl>
                                          </p:spTgt>
                                        </p:tgtEl>
                                      </p:cBhvr>
                                    </p:animEffect>
                                  </p:childTnLst>
                                </p:cTn>
                              </p:par>
                            </p:childTnLst>
                          </p:cTn>
                        </p:par>
                        <p:par>
                          <p:cTn id="55" fill="hold">
                            <p:stCondLst>
                              <p:cond delay="12550"/>
                            </p:stCondLst>
                            <p:childTnLst>
                              <p:par>
                                <p:cTn id="56" presetID="10" presetClass="entr" presetSubtype="0" fill="hold" grpId="0" nodeType="afterEffect">
                                  <p:stCondLst>
                                    <p:cond delay="500"/>
                                  </p:stCondLst>
                                  <p:childTnLst>
                                    <p:set>
                                      <p:cBhvr>
                                        <p:cTn id="57" dur="1" fill="hold">
                                          <p:stCondLst>
                                            <p:cond delay="0"/>
                                          </p:stCondLst>
                                        </p:cTn>
                                        <p:tgtEl>
                                          <p:spTgt spid="7">
                                            <p:txEl>
                                              <p:pRg st="3" end="3"/>
                                            </p:txEl>
                                          </p:spTgt>
                                        </p:tgtEl>
                                        <p:attrNameLst>
                                          <p:attrName>style.visibility</p:attrName>
                                        </p:attrNameLst>
                                      </p:cBhvr>
                                      <p:to>
                                        <p:strVal val="visible"/>
                                      </p:to>
                                    </p:set>
                                    <p:animEffect transition="in" filter="fade">
                                      <p:cBhvr>
                                        <p:cTn id="58" dur="500"/>
                                        <p:tgtEl>
                                          <p:spTgt spid="7">
                                            <p:txEl>
                                              <p:pRg st="3" end="3"/>
                                            </p:txEl>
                                          </p:spTgt>
                                        </p:tgtEl>
                                      </p:cBhvr>
                                    </p:animEffect>
                                  </p:childTnLst>
                                </p:cTn>
                              </p:par>
                            </p:childTnLst>
                          </p:cTn>
                        </p:par>
                        <p:par>
                          <p:cTn id="59" fill="hold">
                            <p:stCondLst>
                              <p:cond delay="13550"/>
                            </p:stCondLst>
                            <p:childTnLst>
                              <p:par>
                                <p:cTn id="60" presetID="10" presetClass="entr" presetSubtype="0" fill="hold" grpId="0" nodeType="afterEffect">
                                  <p:stCondLst>
                                    <p:cond delay="500"/>
                                  </p:stCondLst>
                                  <p:childTnLst>
                                    <p:set>
                                      <p:cBhvr>
                                        <p:cTn id="61" dur="1" fill="hold">
                                          <p:stCondLst>
                                            <p:cond delay="0"/>
                                          </p:stCondLst>
                                        </p:cTn>
                                        <p:tgtEl>
                                          <p:spTgt spid="7">
                                            <p:txEl>
                                              <p:pRg st="5" end="5"/>
                                            </p:txEl>
                                          </p:spTgt>
                                        </p:tgtEl>
                                        <p:attrNameLst>
                                          <p:attrName>style.visibility</p:attrName>
                                        </p:attrNameLst>
                                      </p:cBhvr>
                                      <p:to>
                                        <p:strVal val="visible"/>
                                      </p:to>
                                    </p:set>
                                    <p:animEffect transition="in" filter="fade">
                                      <p:cBhvr>
                                        <p:cTn id="62" dur="500"/>
                                        <p:tgtEl>
                                          <p:spTgt spid="7">
                                            <p:txEl>
                                              <p:pRg st="5" end="5"/>
                                            </p:txEl>
                                          </p:spTgt>
                                        </p:tgtEl>
                                      </p:cBhvr>
                                    </p:animEffect>
                                  </p:childTnLst>
                                </p:cTn>
                              </p:par>
                            </p:childTnLst>
                          </p:cTn>
                        </p:par>
                        <p:par>
                          <p:cTn id="63" fill="hold">
                            <p:stCondLst>
                              <p:cond delay="14550"/>
                            </p:stCondLst>
                            <p:childTnLst>
                              <p:par>
                                <p:cTn id="64" presetID="10" presetClass="entr" presetSubtype="0" fill="hold" grpId="0" nodeType="afterEffect">
                                  <p:stCondLst>
                                    <p:cond delay="0"/>
                                  </p:stCondLst>
                                  <p:childTnLst>
                                    <p:set>
                                      <p:cBhvr>
                                        <p:cTn id="65" dur="1" fill="hold">
                                          <p:stCondLst>
                                            <p:cond delay="0"/>
                                          </p:stCondLst>
                                        </p:cTn>
                                        <p:tgtEl>
                                          <p:spTgt spid="7">
                                            <p:txEl>
                                              <p:pRg st="6" end="6"/>
                                            </p:txEl>
                                          </p:spTgt>
                                        </p:tgtEl>
                                        <p:attrNameLst>
                                          <p:attrName>style.visibility</p:attrName>
                                        </p:attrNameLst>
                                      </p:cBhvr>
                                      <p:to>
                                        <p:strVal val="visible"/>
                                      </p:to>
                                    </p:set>
                                    <p:animEffect transition="in" filter="fade">
                                      <p:cBhvr>
                                        <p:cTn id="66" dur="500"/>
                                        <p:tgtEl>
                                          <p:spTgt spid="7">
                                            <p:txEl>
                                              <p:pRg st="6" end="6"/>
                                            </p:txEl>
                                          </p:spTgt>
                                        </p:tgtEl>
                                      </p:cBhvr>
                                    </p:animEffect>
                                  </p:childTnLst>
                                </p:cTn>
                              </p:par>
                            </p:childTnLst>
                          </p:cTn>
                        </p:par>
                        <p:par>
                          <p:cTn id="67" fill="hold">
                            <p:stCondLst>
                              <p:cond delay="15050"/>
                            </p:stCondLst>
                            <p:childTnLst>
                              <p:par>
                                <p:cTn id="68" presetID="10" presetClass="entr" presetSubtype="0" fill="hold" grpId="0" nodeType="afterEffect">
                                  <p:stCondLst>
                                    <p:cond delay="500"/>
                                  </p:stCondLst>
                                  <p:childTnLst>
                                    <p:set>
                                      <p:cBhvr>
                                        <p:cTn id="69" dur="1" fill="hold">
                                          <p:stCondLst>
                                            <p:cond delay="0"/>
                                          </p:stCondLst>
                                        </p:cTn>
                                        <p:tgtEl>
                                          <p:spTgt spid="7">
                                            <p:txEl>
                                              <p:pRg st="7" end="7"/>
                                            </p:txEl>
                                          </p:spTgt>
                                        </p:tgtEl>
                                        <p:attrNameLst>
                                          <p:attrName>style.visibility</p:attrName>
                                        </p:attrNameLst>
                                      </p:cBhvr>
                                      <p:to>
                                        <p:strVal val="visible"/>
                                      </p:to>
                                    </p:set>
                                    <p:animEffect transition="in" filter="fade">
                                      <p:cBhvr>
                                        <p:cTn id="70" dur="500"/>
                                        <p:tgtEl>
                                          <p:spTgt spid="7">
                                            <p:txEl>
                                              <p:pRg st="7" end="7"/>
                                            </p:txEl>
                                          </p:spTgt>
                                        </p:tgtEl>
                                      </p:cBhvr>
                                    </p:animEffect>
                                  </p:childTnLst>
                                </p:cTn>
                              </p:par>
                            </p:childTnLst>
                          </p:cTn>
                        </p:par>
                        <p:par>
                          <p:cTn id="71" fill="hold">
                            <p:stCondLst>
                              <p:cond delay="16050"/>
                            </p:stCondLst>
                            <p:childTnLst>
                              <p:par>
                                <p:cTn id="72" presetID="10" presetClass="entr" presetSubtype="0" fill="hold" grpId="0" nodeType="afterEffect">
                                  <p:stCondLst>
                                    <p:cond delay="500"/>
                                  </p:stCondLst>
                                  <p:childTnLst>
                                    <p:set>
                                      <p:cBhvr>
                                        <p:cTn id="73" dur="1" fill="hold">
                                          <p:stCondLst>
                                            <p:cond delay="0"/>
                                          </p:stCondLst>
                                        </p:cTn>
                                        <p:tgtEl>
                                          <p:spTgt spid="7">
                                            <p:txEl>
                                              <p:pRg st="8" end="8"/>
                                            </p:txEl>
                                          </p:spTgt>
                                        </p:tgtEl>
                                        <p:attrNameLst>
                                          <p:attrName>style.visibility</p:attrName>
                                        </p:attrNameLst>
                                      </p:cBhvr>
                                      <p:to>
                                        <p:strVal val="visible"/>
                                      </p:to>
                                    </p:set>
                                    <p:animEffect transition="in" filter="fade">
                                      <p:cBhvr>
                                        <p:cTn id="74" dur="500"/>
                                        <p:tgtEl>
                                          <p:spTgt spid="7">
                                            <p:txEl>
                                              <p:pRg st="8" end="8"/>
                                            </p:txEl>
                                          </p:spTgt>
                                        </p:tgtEl>
                                      </p:cBhvr>
                                    </p:animEffect>
                                  </p:childTnLst>
                                </p:cTn>
                              </p:par>
                            </p:childTnLst>
                          </p:cTn>
                        </p:par>
                        <p:par>
                          <p:cTn id="75" fill="hold">
                            <p:stCondLst>
                              <p:cond delay="17050"/>
                            </p:stCondLst>
                            <p:childTnLst>
                              <p:par>
                                <p:cTn id="76" presetID="10" presetClass="entr" presetSubtype="0" fill="hold" grpId="0" nodeType="afterEffect">
                                  <p:stCondLst>
                                    <p:cond delay="500"/>
                                  </p:stCondLst>
                                  <p:childTnLst>
                                    <p:set>
                                      <p:cBhvr>
                                        <p:cTn id="77" dur="1" fill="hold">
                                          <p:stCondLst>
                                            <p:cond delay="0"/>
                                          </p:stCondLst>
                                        </p:cTn>
                                        <p:tgtEl>
                                          <p:spTgt spid="7">
                                            <p:txEl>
                                              <p:pRg st="9" end="9"/>
                                            </p:txEl>
                                          </p:spTgt>
                                        </p:tgtEl>
                                        <p:attrNameLst>
                                          <p:attrName>style.visibility</p:attrName>
                                        </p:attrNameLst>
                                      </p:cBhvr>
                                      <p:to>
                                        <p:strVal val="visible"/>
                                      </p:to>
                                    </p:set>
                                    <p:animEffect transition="in" filter="fade">
                                      <p:cBhvr>
                                        <p:cTn id="78" dur="500"/>
                                        <p:tgtEl>
                                          <p:spTgt spid="7">
                                            <p:txEl>
                                              <p:pRg st="9" end="9"/>
                                            </p:txEl>
                                          </p:spTgt>
                                        </p:tgtEl>
                                      </p:cBhvr>
                                    </p:animEffect>
                                  </p:childTnLst>
                                </p:cTn>
                              </p:par>
                            </p:childTnLst>
                          </p:cTn>
                        </p:par>
                        <p:par>
                          <p:cTn id="79" fill="hold">
                            <p:stCondLst>
                              <p:cond delay="18050"/>
                            </p:stCondLst>
                            <p:childTnLst>
                              <p:par>
                                <p:cTn id="80" presetID="10" presetClass="entr" presetSubtype="0" fill="hold" grpId="0" nodeType="afterEffect">
                                  <p:stCondLst>
                                    <p:cond delay="0"/>
                                  </p:stCondLst>
                                  <p:childTnLst>
                                    <p:set>
                                      <p:cBhvr>
                                        <p:cTn id="81" dur="1" fill="hold">
                                          <p:stCondLst>
                                            <p:cond delay="0"/>
                                          </p:stCondLst>
                                        </p:cTn>
                                        <p:tgtEl>
                                          <p:spTgt spid="7">
                                            <p:txEl>
                                              <p:pRg st="10" end="10"/>
                                            </p:txEl>
                                          </p:spTgt>
                                        </p:tgtEl>
                                        <p:attrNameLst>
                                          <p:attrName>style.visibility</p:attrName>
                                        </p:attrNameLst>
                                      </p:cBhvr>
                                      <p:to>
                                        <p:strVal val="visible"/>
                                      </p:to>
                                    </p:set>
                                    <p:animEffect transition="in" filter="fade">
                                      <p:cBhvr>
                                        <p:cTn id="82" dur="500"/>
                                        <p:tgtEl>
                                          <p:spTgt spid="7">
                                            <p:txEl>
                                              <p:pRg st="10" end="10"/>
                                            </p:txEl>
                                          </p:spTgt>
                                        </p:tgtEl>
                                      </p:cBhvr>
                                    </p:animEffect>
                                  </p:childTnLst>
                                </p:cTn>
                              </p:par>
                            </p:childTnLst>
                          </p:cTn>
                        </p:par>
                        <p:par>
                          <p:cTn id="83" fill="hold">
                            <p:stCondLst>
                              <p:cond delay="18550"/>
                            </p:stCondLst>
                            <p:childTnLst>
                              <p:par>
                                <p:cTn id="84" presetID="10" presetClass="entr" presetSubtype="0" fill="hold" grpId="0" nodeType="afterEffect">
                                  <p:stCondLst>
                                    <p:cond delay="500"/>
                                  </p:stCondLst>
                                  <p:childTnLst>
                                    <p:set>
                                      <p:cBhvr>
                                        <p:cTn id="85" dur="1" fill="hold">
                                          <p:stCondLst>
                                            <p:cond delay="0"/>
                                          </p:stCondLst>
                                        </p:cTn>
                                        <p:tgtEl>
                                          <p:spTgt spid="7">
                                            <p:txEl>
                                              <p:pRg st="11" end="11"/>
                                            </p:txEl>
                                          </p:spTgt>
                                        </p:tgtEl>
                                        <p:attrNameLst>
                                          <p:attrName>style.visibility</p:attrName>
                                        </p:attrNameLst>
                                      </p:cBhvr>
                                      <p:to>
                                        <p:strVal val="visible"/>
                                      </p:to>
                                    </p:set>
                                    <p:animEffect transition="in" filter="fade">
                                      <p:cBhvr>
                                        <p:cTn id="86" dur="500"/>
                                        <p:tgtEl>
                                          <p:spTgt spid="7">
                                            <p:txEl>
                                              <p:pRg st="11" end="11"/>
                                            </p:txEl>
                                          </p:spTgt>
                                        </p:tgtEl>
                                      </p:cBhvr>
                                    </p:animEffect>
                                  </p:childTnLst>
                                </p:cTn>
                              </p:par>
                            </p:childTnLst>
                          </p:cTn>
                        </p:par>
                        <p:par>
                          <p:cTn id="87" fill="hold">
                            <p:stCondLst>
                              <p:cond delay="19550"/>
                            </p:stCondLst>
                            <p:childTnLst>
                              <p:par>
                                <p:cTn id="88" presetID="10" presetClass="entr" presetSubtype="0" fill="hold" grpId="0" nodeType="afterEffect">
                                  <p:stCondLst>
                                    <p:cond delay="500"/>
                                  </p:stCondLst>
                                  <p:childTnLst>
                                    <p:set>
                                      <p:cBhvr>
                                        <p:cTn id="89" dur="1" fill="hold">
                                          <p:stCondLst>
                                            <p:cond delay="0"/>
                                          </p:stCondLst>
                                        </p:cTn>
                                        <p:tgtEl>
                                          <p:spTgt spid="7">
                                            <p:txEl>
                                              <p:pRg st="12" end="12"/>
                                            </p:txEl>
                                          </p:spTgt>
                                        </p:tgtEl>
                                        <p:attrNameLst>
                                          <p:attrName>style.visibility</p:attrName>
                                        </p:attrNameLst>
                                      </p:cBhvr>
                                      <p:to>
                                        <p:strVal val="visible"/>
                                      </p:to>
                                    </p:set>
                                    <p:animEffect transition="in" filter="fade">
                                      <p:cBhvr>
                                        <p:cTn id="90"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uiExpand="1" build="p"/>
      <p:bldP spid="7" grpId="0" build="p"/>
      <p:bldP spid="13" grpId="0" animBg="1"/>
      <p:bldP spid="14"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2">
                <a:tint val="45000"/>
                <a:satMod val="400000"/>
              </a:schemeClr>
            </a:duotone>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124852-8885-5A43-BC15-FF6DC19FAC38}"/>
              </a:ext>
            </a:extLst>
          </p:cNvPr>
          <p:cNvSpPr/>
          <p:nvPr/>
        </p:nvSpPr>
        <p:spPr>
          <a:xfrm>
            <a:off x="4210541" y="1692108"/>
            <a:ext cx="7155111" cy="34163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2" name="Title 1"/>
          <p:cNvSpPr>
            <a:spLocks noGrp="1"/>
          </p:cNvSpPr>
          <p:nvPr>
            <p:ph type="title"/>
          </p:nvPr>
        </p:nvSpPr>
        <p:spPr>
          <a:xfrm>
            <a:off x="888632" y="2349925"/>
            <a:ext cx="2997570" cy="2456442"/>
          </a:xfrm>
        </p:spPr>
        <p:txBody>
          <a:bodyPr>
            <a:normAutofit fontScale="90000"/>
          </a:bodyPr>
          <a:lstStyle/>
          <a:p>
            <a:r>
              <a:rPr lang="nl-NL" b="1" dirty="0">
                <a:latin typeface="Arial" panose="020B0604020202020204" pitchFamily="34" charset="0"/>
              </a:rPr>
              <a:t>Pak het op, deel met ons je oplossing</a:t>
            </a:r>
            <a:endParaRPr lang="en-US" b="1" dirty="0">
              <a:latin typeface="Arial" panose="020B0604020202020204" pitchFamily="34" charset="0"/>
            </a:endParaRPr>
          </a:p>
        </p:txBody>
      </p:sp>
      <p:sp>
        <p:nvSpPr>
          <p:cNvPr id="3" name="Subtitle 2"/>
          <p:cNvSpPr txBox="1">
            <a:spLocks/>
          </p:cNvSpPr>
          <p:nvPr/>
        </p:nvSpPr>
        <p:spPr>
          <a:xfrm>
            <a:off x="888633" y="1768308"/>
            <a:ext cx="2997570" cy="289121"/>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lgn="ctr">
              <a:buNone/>
            </a:pPr>
            <a:r>
              <a:rPr lang="nl-NL" b="1" dirty="0">
                <a:latin typeface="Arial" panose="020B0604020202020204" pitchFamily="34" charset="0"/>
              </a:rPr>
              <a:t>Wat kun jij oppakken?</a:t>
            </a:r>
            <a:endParaRPr lang="en-US" b="1" dirty="0">
              <a:latin typeface="Arial" panose="020B0604020202020204" pitchFamily="34" charset="0"/>
            </a:endParaRPr>
          </a:p>
        </p:txBody>
      </p:sp>
      <p:sp>
        <p:nvSpPr>
          <p:cNvPr id="4" name="TextBox 3">
            <a:extLst>
              <a:ext uri="{FF2B5EF4-FFF2-40B4-BE49-F238E27FC236}">
                <a16:creationId xmlns:a16="http://schemas.microsoft.com/office/drawing/2014/main" id="{E2EA5001-D866-104D-8D06-D3640CF54BEB}"/>
              </a:ext>
            </a:extLst>
          </p:cNvPr>
          <p:cNvSpPr txBox="1"/>
          <p:nvPr/>
        </p:nvSpPr>
        <p:spPr>
          <a:xfrm>
            <a:off x="4715222" y="2057429"/>
            <a:ext cx="6650430" cy="2554545"/>
          </a:xfrm>
          <a:prstGeom prst="rect">
            <a:avLst/>
          </a:prstGeom>
          <a:noFill/>
        </p:spPr>
        <p:txBody>
          <a:bodyPr wrap="square" rtlCol="0">
            <a:spAutoFit/>
          </a:bodyPr>
          <a:lstStyle/>
          <a:p>
            <a:r>
              <a:rPr lang="nl-NL" sz="4000" b="1" dirty="0">
                <a:solidFill>
                  <a:schemeClr val="bg1"/>
                </a:solidFill>
                <a:latin typeface="Arial" panose="020B0604020202020204" pitchFamily="34" charset="0"/>
              </a:rPr>
              <a:t>Zodat we volgend jaar </a:t>
            </a:r>
          </a:p>
          <a:p>
            <a:r>
              <a:rPr lang="nl-NL" sz="4000" b="1" dirty="0">
                <a:solidFill>
                  <a:schemeClr val="bg1"/>
                </a:solidFill>
                <a:latin typeface="Arial" panose="020B0604020202020204" pitchFamily="34" charset="0"/>
              </a:rPr>
              <a:t>de toegankelijkheid van Maastricht weer een stuk groter hebben gemaakt!</a:t>
            </a:r>
            <a:endParaRPr lang="en-US" sz="40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948114795"/>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26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B6B31FA9-0401-ED45-9DA8-8543F1486625}"/>
              </a:ext>
            </a:extLst>
          </p:cNvPr>
          <p:cNvSpPr txBox="1"/>
          <p:nvPr/>
        </p:nvSpPr>
        <p:spPr>
          <a:xfrm>
            <a:off x="1845276" y="2271122"/>
            <a:ext cx="8526162" cy="369332"/>
          </a:xfrm>
          <a:prstGeom prst="rect">
            <a:avLst/>
          </a:prstGeom>
          <a:noFill/>
        </p:spPr>
        <p:txBody>
          <a:bodyPr wrap="square" rtlCol="0">
            <a:spAutoFit/>
          </a:bodyPr>
          <a:lstStyle/>
          <a:p>
            <a:pPr algn="ctr"/>
            <a:r>
              <a:rPr lang="en-US" dirty="0">
                <a:latin typeface="Arial" panose="020B0604020202020204" pitchFamily="34" charset="0"/>
              </a:rPr>
              <a:t>Met dank </a:t>
            </a:r>
            <a:r>
              <a:rPr lang="en-US" dirty="0" err="1">
                <a:latin typeface="Arial" panose="020B0604020202020204" pitchFamily="34" charset="0"/>
              </a:rPr>
              <a:t>aan</a:t>
            </a:r>
            <a:r>
              <a:rPr lang="en-US" dirty="0">
                <a:latin typeface="Arial" panose="020B0604020202020204" pitchFamily="34" charset="0"/>
              </a:rPr>
              <a:t>: </a:t>
            </a:r>
          </a:p>
        </p:txBody>
      </p:sp>
      <p:sp>
        <p:nvSpPr>
          <p:cNvPr id="29" name="TextBox 28">
            <a:extLst>
              <a:ext uri="{FF2B5EF4-FFF2-40B4-BE49-F238E27FC236}">
                <a16:creationId xmlns:a16="http://schemas.microsoft.com/office/drawing/2014/main" id="{208F7824-610B-4B45-BA8C-C2B19CF26A39}"/>
              </a:ext>
            </a:extLst>
          </p:cNvPr>
          <p:cNvSpPr txBox="1"/>
          <p:nvPr/>
        </p:nvSpPr>
        <p:spPr>
          <a:xfrm>
            <a:off x="1759236" y="1368649"/>
            <a:ext cx="8526162" cy="369332"/>
          </a:xfrm>
          <a:prstGeom prst="rect">
            <a:avLst/>
          </a:prstGeom>
          <a:noFill/>
        </p:spPr>
        <p:txBody>
          <a:bodyPr wrap="square" rtlCol="0">
            <a:spAutoFit/>
          </a:bodyPr>
          <a:lstStyle/>
          <a:p>
            <a:pPr algn="ctr"/>
            <a:r>
              <a:rPr lang="nl-NL" b="1" dirty="0">
                <a:solidFill>
                  <a:schemeClr val="bg1"/>
                </a:solidFill>
                <a:latin typeface="Arial" panose="020B0604020202020204" pitchFamily="34" charset="0"/>
              </a:rPr>
              <a:t>Wat speelt en hoe kan het beter met de toegankelijkheid in onze stad</a:t>
            </a:r>
            <a:endParaRPr lang="en-US" b="1" dirty="0">
              <a:solidFill>
                <a:schemeClr val="bg1"/>
              </a:solidFill>
              <a:latin typeface="Arial" panose="020B0604020202020204" pitchFamily="34" charset="0"/>
            </a:endParaRPr>
          </a:p>
        </p:txBody>
      </p:sp>
      <p:pic>
        <p:nvPicPr>
          <p:cNvPr id="30" name="Picture 29">
            <a:extLst>
              <a:ext uri="{FF2B5EF4-FFF2-40B4-BE49-F238E27FC236}">
                <a16:creationId xmlns:a16="http://schemas.microsoft.com/office/drawing/2014/main" id="{DBEB9E49-8858-624F-9C3F-7F31F85465B4}"/>
              </a:ext>
            </a:extLst>
          </p:cNvPr>
          <p:cNvPicPr>
            <a:picLocks noChangeAspect="1"/>
          </p:cNvPicPr>
          <p:nvPr/>
        </p:nvPicPr>
        <p:blipFill>
          <a:blip r:embed="rId2"/>
          <a:stretch>
            <a:fillRect/>
          </a:stretch>
        </p:blipFill>
        <p:spPr>
          <a:xfrm>
            <a:off x="5609707" y="5908151"/>
            <a:ext cx="1280526" cy="616102"/>
          </a:xfrm>
          <a:prstGeom prst="rect">
            <a:avLst/>
          </a:prstGeom>
        </p:spPr>
      </p:pic>
      <p:pic>
        <p:nvPicPr>
          <p:cNvPr id="31" name="Picture 30">
            <a:extLst>
              <a:ext uri="{FF2B5EF4-FFF2-40B4-BE49-F238E27FC236}">
                <a16:creationId xmlns:a16="http://schemas.microsoft.com/office/drawing/2014/main" id="{B9DCA801-84C2-3C43-AC26-D507D708C15D}"/>
              </a:ext>
            </a:extLst>
          </p:cNvPr>
          <p:cNvPicPr>
            <a:picLocks noChangeAspect="1"/>
          </p:cNvPicPr>
          <p:nvPr/>
        </p:nvPicPr>
        <p:blipFill>
          <a:blip r:embed="rId3"/>
          <a:stretch>
            <a:fillRect/>
          </a:stretch>
        </p:blipFill>
        <p:spPr>
          <a:xfrm>
            <a:off x="7532525" y="5883690"/>
            <a:ext cx="1342281" cy="641593"/>
          </a:xfrm>
          <a:prstGeom prst="rect">
            <a:avLst/>
          </a:prstGeom>
        </p:spPr>
      </p:pic>
      <p:pic>
        <p:nvPicPr>
          <p:cNvPr id="32" name="Picture 31">
            <a:extLst>
              <a:ext uri="{FF2B5EF4-FFF2-40B4-BE49-F238E27FC236}">
                <a16:creationId xmlns:a16="http://schemas.microsoft.com/office/drawing/2014/main" id="{0FB9123C-9972-9841-849D-02FD1F1262B6}"/>
              </a:ext>
            </a:extLst>
          </p:cNvPr>
          <p:cNvPicPr>
            <a:picLocks noChangeAspect="1"/>
          </p:cNvPicPr>
          <p:nvPr/>
        </p:nvPicPr>
        <p:blipFill>
          <a:blip r:embed="rId4"/>
          <a:stretch>
            <a:fillRect/>
          </a:stretch>
        </p:blipFill>
        <p:spPr>
          <a:xfrm>
            <a:off x="9336942" y="5595715"/>
            <a:ext cx="1102209" cy="1102209"/>
          </a:xfrm>
          <a:prstGeom prst="rect">
            <a:avLst/>
          </a:prstGeom>
        </p:spPr>
      </p:pic>
      <p:pic>
        <p:nvPicPr>
          <p:cNvPr id="33" name="Picture 32">
            <a:extLst>
              <a:ext uri="{FF2B5EF4-FFF2-40B4-BE49-F238E27FC236}">
                <a16:creationId xmlns:a16="http://schemas.microsoft.com/office/drawing/2014/main" id="{6BBA434B-A231-8141-806E-42849662B39D}"/>
              </a:ext>
            </a:extLst>
          </p:cNvPr>
          <p:cNvPicPr>
            <a:picLocks noChangeAspect="1"/>
          </p:cNvPicPr>
          <p:nvPr/>
        </p:nvPicPr>
        <p:blipFill>
          <a:blip r:embed="rId5"/>
          <a:stretch>
            <a:fillRect/>
          </a:stretch>
        </p:blipFill>
        <p:spPr>
          <a:xfrm>
            <a:off x="1648071" y="5934759"/>
            <a:ext cx="3319345" cy="594865"/>
          </a:xfrm>
          <a:prstGeom prst="rect">
            <a:avLst/>
          </a:prstGeom>
        </p:spPr>
      </p:pic>
    </p:spTree>
    <p:extLst>
      <p:ext uri="{BB962C8B-B14F-4D97-AF65-F5344CB8AC3E}">
        <p14:creationId xmlns:p14="http://schemas.microsoft.com/office/powerpoint/2010/main" val="2256672392"/>
      </p:ext>
    </p:extLst>
  </p:cSld>
  <p:clrMapOvr>
    <a:masterClrMapping/>
  </p:clrMapOvr>
  <mc:AlternateContent xmlns:mc="http://schemas.openxmlformats.org/markup-compatibility/2006">
    <mc:Choice xmlns:p14="http://schemas.microsoft.com/office/powerpoint/2010/main" Requires="p14">
      <p:transition p14:dur="10" advClick="0" advTm="10000"/>
    </mc:Choice>
    <mc:Fallback>
      <p:transition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24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3622" y="1614616"/>
            <a:ext cx="4292302" cy="5243384"/>
          </a:xfrm>
          <a:prstGeom prst="rect">
            <a:avLst/>
          </a:prstGeom>
        </p:spPr>
      </p:pic>
      <p:grpSp>
        <p:nvGrpSpPr>
          <p:cNvPr id="10" name="Group 9"/>
          <p:cNvGrpSpPr/>
          <p:nvPr/>
        </p:nvGrpSpPr>
        <p:grpSpPr>
          <a:xfrm>
            <a:off x="3814122" y="996774"/>
            <a:ext cx="5088471" cy="2239850"/>
            <a:chOff x="3814122" y="996774"/>
            <a:chExt cx="5088471" cy="2239850"/>
          </a:xfrm>
        </p:grpSpPr>
        <p:sp>
          <p:nvSpPr>
            <p:cNvPr id="9" name="Rounded Rectangular Callout 8"/>
            <p:cNvSpPr/>
            <p:nvPr/>
          </p:nvSpPr>
          <p:spPr>
            <a:xfrm rot="16200000">
              <a:off x="4542891" y="268005"/>
              <a:ext cx="2042986" cy="350052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3" name="TextBox 2"/>
            <p:cNvSpPr txBox="1"/>
            <p:nvPr/>
          </p:nvSpPr>
          <p:spPr>
            <a:xfrm>
              <a:off x="3931832" y="1174521"/>
              <a:ext cx="4970761" cy="2062103"/>
            </a:xfrm>
            <a:prstGeom prst="rect">
              <a:avLst/>
            </a:prstGeom>
            <a:noFill/>
          </p:spPr>
          <p:txBody>
            <a:bodyPr wrap="square" rtlCol="0">
              <a:spAutoFit/>
            </a:bodyPr>
            <a:lstStyle/>
            <a:p>
              <a:r>
                <a:rPr lang="en-US" sz="3200" b="1" dirty="0">
                  <a:solidFill>
                    <a:schemeClr val="bg1"/>
                  </a:solidFill>
                  <a:latin typeface="Arial" panose="020B0604020202020204" pitchFamily="34" charset="0"/>
                </a:rPr>
                <a:t>“</a:t>
              </a:r>
              <a:r>
                <a:rPr lang="en-US" sz="3200" b="1" dirty="0" err="1">
                  <a:solidFill>
                    <a:schemeClr val="bg1"/>
                  </a:solidFill>
                  <a:latin typeface="Arial" panose="020B0604020202020204" pitchFamily="34" charset="0"/>
                </a:rPr>
                <a:t>Gelukkig</a:t>
              </a:r>
              <a:r>
                <a:rPr lang="en-US" sz="3200" b="1" dirty="0">
                  <a:solidFill>
                    <a:schemeClr val="bg1"/>
                  </a:solidFill>
                  <a:latin typeface="Arial" panose="020B0604020202020204" pitchFamily="34" charset="0"/>
                </a:rPr>
                <a:t> </a:t>
              </a:r>
              <a:r>
                <a:rPr lang="en-US" sz="3200" b="1" dirty="0" err="1">
                  <a:solidFill>
                    <a:schemeClr val="bg1"/>
                  </a:solidFill>
                  <a:latin typeface="Arial" panose="020B0604020202020204" pitchFamily="34" charset="0"/>
                </a:rPr>
                <a:t>zijn</a:t>
              </a:r>
              <a:r>
                <a:rPr lang="en-US" sz="3200" b="1" dirty="0">
                  <a:solidFill>
                    <a:schemeClr val="bg1"/>
                  </a:solidFill>
                  <a:latin typeface="Arial" panose="020B0604020202020204" pitchFamily="34" charset="0"/>
                </a:rPr>
                <a:t> </a:t>
              </a:r>
            </a:p>
            <a:p>
              <a:r>
                <a:rPr lang="en-US" sz="3200" b="1" dirty="0">
                  <a:solidFill>
                    <a:schemeClr val="bg1"/>
                  </a:solidFill>
                  <a:latin typeface="Arial" panose="020B0604020202020204" pitchFamily="34" charset="0"/>
                </a:rPr>
                <a:t>  </a:t>
              </a:r>
              <a:r>
                <a:rPr lang="en-US" sz="3200" b="1" dirty="0" err="1">
                  <a:solidFill>
                    <a:schemeClr val="bg1"/>
                  </a:solidFill>
                  <a:latin typeface="Arial" panose="020B0604020202020204" pitchFamily="34" charset="0"/>
                </a:rPr>
                <a:t>mijn</a:t>
              </a:r>
              <a:r>
                <a:rPr lang="en-US" sz="3200" b="1" dirty="0">
                  <a:solidFill>
                    <a:schemeClr val="bg1"/>
                  </a:solidFill>
                  <a:latin typeface="Arial" panose="020B0604020202020204" pitchFamily="34" charset="0"/>
                </a:rPr>
                <a:t> </a:t>
              </a:r>
              <a:r>
                <a:rPr lang="en-US" sz="3200" b="1" dirty="0" err="1">
                  <a:solidFill>
                    <a:schemeClr val="bg1"/>
                  </a:solidFill>
                  <a:latin typeface="Arial" panose="020B0604020202020204" pitchFamily="34" charset="0"/>
                </a:rPr>
                <a:t>hersenen</a:t>
              </a:r>
              <a:r>
                <a:rPr lang="en-US" sz="3200" b="1" dirty="0">
                  <a:solidFill>
                    <a:schemeClr val="bg1"/>
                  </a:solidFill>
                  <a:latin typeface="Arial" panose="020B0604020202020204" pitchFamily="34" charset="0"/>
                </a:rPr>
                <a:t> </a:t>
              </a:r>
            </a:p>
            <a:p>
              <a:r>
                <a:rPr lang="en-US" sz="3200" b="1" dirty="0">
                  <a:solidFill>
                    <a:schemeClr val="bg1"/>
                  </a:solidFill>
                  <a:latin typeface="Arial" panose="020B0604020202020204" pitchFamily="34" charset="0"/>
                </a:rPr>
                <a:t>  </a:t>
              </a:r>
              <a:r>
                <a:rPr lang="en-US" sz="3200" b="1" dirty="0" err="1">
                  <a:solidFill>
                    <a:schemeClr val="bg1"/>
                  </a:solidFill>
                  <a:latin typeface="Arial" panose="020B0604020202020204" pitchFamily="34" charset="0"/>
                </a:rPr>
                <a:t>geen</a:t>
              </a:r>
              <a:r>
                <a:rPr lang="en-US" sz="3200" b="1" dirty="0">
                  <a:solidFill>
                    <a:schemeClr val="bg1"/>
                  </a:solidFill>
                  <a:latin typeface="Arial" panose="020B0604020202020204" pitchFamily="34" charset="0"/>
                </a:rPr>
                <a:t> </a:t>
              </a:r>
              <a:r>
                <a:rPr lang="en-US" sz="3200" b="1" dirty="0" err="1">
                  <a:solidFill>
                    <a:schemeClr val="bg1"/>
                  </a:solidFill>
                  <a:latin typeface="Arial" panose="020B0604020202020204" pitchFamily="34" charset="0"/>
                </a:rPr>
                <a:t>spieren</a:t>
              </a:r>
              <a:r>
                <a:rPr lang="en-US" sz="3200" b="1" dirty="0">
                  <a:solidFill>
                    <a:schemeClr val="bg1"/>
                  </a:solidFill>
                  <a:latin typeface="Arial" panose="020B0604020202020204" pitchFamily="34" charset="0"/>
                </a:rPr>
                <a:t>!”</a:t>
              </a:r>
            </a:p>
            <a:p>
              <a:endParaRPr lang="en-US" sz="3200" b="1" dirty="0">
                <a:solidFill>
                  <a:schemeClr val="bg1"/>
                </a:solidFill>
                <a:latin typeface="Arial" panose="020B0604020202020204" pitchFamily="34" charset="0"/>
              </a:endParaRPr>
            </a:p>
          </p:txBody>
        </p:sp>
      </p:grpSp>
      <p:sp>
        <p:nvSpPr>
          <p:cNvPr id="19" name="Rectangle 18"/>
          <p:cNvSpPr/>
          <p:nvPr/>
        </p:nvSpPr>
        <p:spPr>
          <a:xfrm>
            <a:off x="0" y="0"/>
            <a:ext cx="12192000" cy="230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spTree>
    <p:extLst>
      <p:ext uri="{BB962C8B-B14F-4D97-AF65-F5344CB8AC3E}">
        <p14:creationId xmlns:p14="http://schemas.microsoft.com/office/powerpoint/2010/main" val="795460737"/>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8" presetClass="emph" presetSubtype="0" autoRev="1" fill="hold" nodeType="withEffect" p14:presetBounceEnd="50000">
                                      <p:stCondLst>
                                        <p:cond delay="0"/>
                                      </p:stCondLst>
                                      <p:childTnLst>
                                        <p:animRot by="-600000" p14:bounceEnd="50000">
                                          <p:cBhvr>
                                            <p:cTn id="10" dur="1000" fill="hold"/>
                                            <p:tgtEl>
                                              <p:spTgt spid="2"/>
                                            </p:tgtEl>
                                            <p:attrNameLst>
                                              <p:attrName>r</p:attrName>
                                            </p:attrNameLst>
                                          </p:cBhvr>
                                        </p:animRot>
                                      </p:childTnLst>
                                    </p:cTn>
                                  </p:par>
                                </p:childTnLst>
                              </p:cTn>
                            </p:par>
                            <p:par>
                              <p:cTn id="11" fill="hold">
                                <p:stCondLst>
                                  <p:cond delay="2000"/>
                                </p:stCondLst>
                                <p:childTnLst>
                                  <p:par>
                                    <p:cTn id="12" presetID="23" presetClass="entr" presetSubtype="16"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200" fill="hold"/>
                                            <p:tgtEl>
                                              <p:spTgt spid="10"/>
                                            </p:tgtEl>
                                            <p:attrNameLst>
                                              <p:attrName>ppt_w</p:attrName>
                                            </p:attrNameLst>
                                          </p:cBhvr>
                                          <p:tavLst>
                                            <p:tav tm="0">
                                              <p:val>
                                                <p:fltVal val="0"/>
                                              </p:val>
                                            </p:tav>
                                            <p:tav tm="100000">
                                              <p:val>
                                                <p:strVal val="#ppt_w"/>
                                              </p:val>
                                            </p:tav>
                                          </p:tavLst>
                                        </p:anim>
                                        <p:anim calcmode="lin" valueType="num">
                                          <p:cBhvr>
                                            <p:cTn id="15" dur="200" fill="hold"/>
                                            <p:tgtEl>
                                              <p:spTgt spid="10"/>
                                            </p:tgtEl>
                                            <p:attrNameLst>
                                              <p:attrName>ppt_h</p:attrName>
                                            </p:attrNameLst>
                                          </p:cBhvr>
                                          <p:tavLst>
                                            <p:tav tm="0">
                                              <p:val>
                                                <p:fltVal val="0"/>
                                              </p:val>
                                            </p:tav>
                                            <p:tav tm="100000">
                                              <p:val>
                                                <p:strVal val="#ppt_h"/>
                                              </p:val>
                                            </p:tav>
                                          </p:tavLst>
                                        </p:anim>
                                      </p:childTnLst>
                                    </p:cTn>
                                  </p:par>
                                </p:childTnLst>
                              </p:cTn>
                            </p:par>
                            <p:par>
                              <p:cTn id="16" fill="hold">
                                <p:stCondLst>
                                  <p:cond delay="2200"/>
                                </p:stCondLst>
                                <p:childTnLst>
                                  <p:par>
                                    <p:cTn id="17" presetID="9" presetClass="exit" presetSubtype="0" fill="hold" nodeType="afterEffect">
                                      <p:stCondLst>
                                        <p:cond delay="2000"/>
                                      </p:stCondLst>
                                      <p:childTnLst>
                                        <p:animEffect transition="out" filter="dissolve">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par>
                                    <p:cTn id="20" presetID="2" presetClass="exit" presetSubtype="8" fill="hold" nodeType="withEffect">
                                      <p:stCondLst>
                                        <p:cond delay="2000"/>
                                      </p:stCondLst>
                                      <p:childTnLst>
                                        <p:anim calcmode="lin" valueType="num">
                                          <p:cBhvr additive="base">
                                            <p:cTn id="21" dur="500"/>
                                            <p:tgtEl>
                                              <p:spTgt spid="2"/>
                                            </p:tgtEl>
                                            <p:attrNameLst>
                                              <p:attrName>ppt_x</p:attrName>
                                            </p:attrNameLst>
                                          </p:cBhvr>
                                          <p:tavLst>
                                            <p:tav tm="0">
                                              <p:val>
                                                <p:strVal val="ppt_x"/>
                                              </p:val>
                                            </p:tav>
                                            <p:tav tm="100000">
                                              <p:val>
                                                <p:strVal val="0-ppt_w/2"/>
                                              </p:val>
                                            </p:tav>
                                          </p:tavLst>
                                        </p:anim>
                                        <p:anim calcmode="lin" valueType="num">
                                          <p:cBhvr additive="base">
                                            <p:cTn id="22" dur="500"/>
                                            <p:tgtEl>
                                              <p:spTgt spid="2"/>
                                            </p:tgtEl>
                                            <p:attrNameLst>
                                              <p:attrName>ppt_y</p:attrName>
                                            </p:attrNameLst>
                                          </p:cBhvr>
                                          <p:tavLst>
                                            <p:tav tm="0">
                                              <p:val>
                                                <p:strVal val="ppt_y"/>
                                              </p:val>
                                            </p:tav>
                                            <p:tav tm="100000">
                                              <p:val>
                                                <p:strVal val="ppt_y"/>
                                              </p:val>
                                            </p:tav>
                                          </p:tavLst>
                                        </p:anim>
                                        <p:set>
                                          <p:cBhvr>
                                            <p:cTn id="2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8" presetClass="emph" presetSubtype="0" autoRev="1" fill="hold" nodeType="withEffect">
                                      <p:stCondLst>
                                        <p:cond delay="0"/>
                                      </p:stCondLst>
                                      <p:childTnLst>
                                        <p:animRot by="-600000">
                                          <p:cBhvr>
                                            <p:cTn id="10" dur="1000" fill="hold"/>
                                            <p:tgtEl>
                                              <p:spTgt spid="2"/>
                                            </p:tgtEl>
                                            <p:attrNameLst>
                                              <p:attrName>r</p:attrName>
                                            </p:attrNameLst>
                                          </p:cBhvr>
                                        </p:animRot>
                                      </p:childTnLst>
                                    </p:cTn>
                                  </p:par>
                                </p:childTnLst>
                              </p:cTn>
                            </p:par>
                            <p:par>
                              <p:cTn id="11" fill="hold">
                                <p:stCondLst>
                                  <p:cond delay="2000"/>
                                </p:stCondLst>
                                <p:childTnLst>
                                  <p:par>
                                    <p:cTn id="12" presetID="23" presetClass="entr" presetSubtype="16"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200" fill="hold"/>
                                            <p:tgtEl>
                                              <p:spTgt spid="10"/>
                                            </p:tgtEl>
                                            <p:attrNameLst>
                                              <p:attrName>ppt_w</p:attrName>
                                            </p:attrNameLst>
                                          </p:cBhvr>
                                          <p:tavLst>
                                            <p:tav tm="0">
                                              <p:val>
                                                <p:fltVal val="0"/>
                                              </p:val>
                                            </p:tav>
                                            <p:tav tm="100000">
                                              <p:val>
                                                <p:strVal val="#ppt_w"/>
                                              </p:val>
                                            </p:tav>
                                          </p:tavLst>
                                        </p:anim>
                                        <p:anim calcmode="lin" valueType="num">
                                          <p:cBhvr>
                                            <p:cTn id="15" dur="200" fill="hold"/>
                                            <p:tgtEl>
                                              <p:spTgt spid="10"/>
                                            </p:tgtEl>
                                            <p:attrNameLst>
                                              <p:attrName>ppt_h</p:attrName>
                                            </p:attrNameLst>
                                          </p:cBhvr>
                                          <p:tavLst>
                                            <p:tav tm="0">
                                              <p:val>
                                                <p:fltVal val="0"/>
                                              </p:val>
                                            </p:tav>
                                            <p:tav tm="100000">
                                              <p:val>
                                                <p:strVal val="#ppt_h"/>
                                              </p:val>
                                            </p:tav>
                                          </p:tavLst>
                                        </p:anim>
                                      </p:childTnLst>
                                    </p:cTn>
                                  </p:par>
                                </p:childTnLst>
                              </p:cTn>
                            </p:par>
                            <p:par>
                              <p:cTn id="16" fill="hold">
                                <p:stCondLst>
                                  <p:cond delay="2200"/>
                                </p:stCondLst>
                                <p:childTnLst>
                                  <p:par>
                                    <p:cTn id="17" presetID="9" presetClass="exit" presetSubtype="0" fill="hold" nodeType="afterEffect">
                                      <p:stCondLst>
                                        <p:cond delay="2000"/>
                                      </p:stCondLst>
                                      <p:childTnLst>
                                        <p:animEffect transition="out" filter="dissolve">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par>
                                    <p:cTn id="20" presetID="2" presetClass="exit" presetSubtype="8" fill="hold" nodeType="withEffect">
                                      <p:stCondLst>
                                        <p:cond delay="2000"/>
                                      </p:stCondLst>
                                      <p:childTnLst>
                                        <p:anim calcmode="lin" valueType="num">
                                          <p:cBhvr additive="base">
                                            <p:cTn id="21" dur="500"/>
                                            <p:tgtEl>
                                              <p:spTgt spid="2"/>
                                            </p:tgtEl>
                                            <p:attrNameLst>
                                              <p:attrName>ppt_x</p:attrName>
                                            </p:attrNameLst>
                                          </p:cBhvr>
                                          <p:tavLst>
                                            <p:tav tm="0">
                                              <p:val>
                                                <p:strVal val="ppt_x"/>
                                              </p:val>
                                            </p:tav>
                                            <p:tav tm="100000">
                                              <p:val>
                                                <p:strVal val="0-ppt_w/2"/>
                                              </p:val>
                                            </p:tav>
                                          </p:tavLst>
                                        </p:anim>
                                        <p:anim calcmode="lin" valueType="num">
                                          <p:cBhvr additive="base">
                                            <p:cTn id="22" dur="500"/>
                                            <p:tgtEl>
                                              <p:spTgt spid="2"/>
                                            </p:tgtEl>
                                            <p:attrNameLst>
                                              <p:attrName>ppt_y</p:attrName>
                                            </p:attrNameLst>
                                          </p:cBhvr>
                                          <p:tavLst>
                                            <p:tav tm="0">
                                              <p:val>
                                                <p:strVal val="ppt_y"/>
                                              </p:val>
                                            </p:tav>
                                            <p:tav tm="100000">
                                              <p:val>
                                                <p:strVal val="ppt_y"/>
                                              </p:val>
                                            </p:tav>
                                          </p:tavLst>
                                        </p:anim>
                                        <p:set>
                                          <p:cBhvr>
                                            <p:cTn id="2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DF27F0F-7424-FE47-B84F-877139D27086}"/>
              </a:ext>
            </a:extLst>
          </p:cNvPr>
          <p:cNvGrpSpPr/>
          <p:nvPr/>
        </p:nvGrpSpPr>
        <p:grpSpPr>
          <a:xfrm>
            <a:off x="-329674" y="-59376"/>
            <a:ext cx="12515851" cy="6923798"/>
            <a:chOff x="-329674" y="-51881"/>
            <a:chExt cx="12515851" cy="6923798"/>
          </a:xfrm>
        </p:grpSpPr>
        <p:sp>
          <p:nvSpPr>
            <p:cNvPr id="26" name="Freeform 5">
              <a:extLst>
                <a:ext uri="{FF2B5EF4-FFF2-40B4-BE49-F238E27FC236}">
                  <a16:creationId xmlns:a16="http://schemas.microsoft.com/office/drawing/2014/main" id="{6BCD4509-F539-2249-8049-6FA4096AB613}"/>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7" name="Freeform 6">
              <a:extLst>
                <a:ext uri="{FF2B5EF4-FFF2-40B4-BE49-F238E27FC236}">
                  <a16:creationId xmlns:a16="http://schemas.microsoft.com/office/drawing/2014/main" id="{D29BCD04-25CD-6141-858C-1739E9E14174}"/>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28" name="Freeform 7">
              <a:extLst>
                <a:ext uri="{FF2B5EF4-FFF2-40B4-BE49-F238E27FC236}">
                  <a16:creationId xmlns:a16="http://schemas.microsoft.com/office/drawing/2014/main" id="{E4A12490-AFF0-504D-B3CA-5DBD119BDAAE}"/>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29" name="Freeform 8">
              <a:extLst>
                <a:ext uri="{FF2B5EF4-FFF2-40B4-BE49-F238E27FC236}">
                  <a16:creationId xmlns:a16="http://schemas.microsoft.com/office/drawing/2014/main" id="{306B23B4-FE90-F54D-B05F-F10D61544B31}"/>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30" name="Freeform 9">
              <a:extLst>
                <a:ext uri="{FF2B5EF4-FFF2-40B4-BE49-F238E27FC236}">
                  <a16:creationId xmlns:a16="http://schemas.microsoft.com/office/drawing/2014/main" id="{461C5EE3-249D-5E43-9FD9-EC98F0F437F3}"/>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31" name="Freeform 10">
              <a:extLst>
                <a:ext uri="{FF2B5EF4-FFF2-40B4-BE49-F238E27FC236}">
                  <a16:creationId xmlns:a16="http://schemas.microsoft.com/office/drawing/2014/main" id="{BAD0ADF0-B1AC-DE40-9CF7-EC0B62C35028}"/>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32" name="Freeform 11">
              <a:extLst>
                <a:ext uri="{FF2B5EF4-FFF2-40B4-BE49-F238E27FC236}">
                  <a16:creationId xmlns:a16="http://schemas.microsoft.com/office/drawing/2014/main" id="{D0866E01-622A-1443-8816-9C049390B183}"/>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33" name="Freeform 12">
              <a:extLst>
                <a:ext uri="{FF2B5EF4-FFF2-40B4-BE49-F238E27FC236}">
                  <a16:creationId xmlns:a16="http://schemas.microsoft.com/office/drawing/2014/main" id="{0C53D995-9D36-F84F-B26E-CBAE7AE1AD61}"/>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34" name="Freeform 13">
              <a:extLst>
                <a:ext uri="{FF2B5EF4-FFF2-40B4-BE49-F238E27FC236}">
                  <a16:creationId xmlns:a16="http://schemas.microsoft.com/office/drawing/2014/main" id="{E89146F7-DDA7-4049-8C5C-C57FEB090985}"/>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5" name="Freeform 14">
              <a:extLst>
                <a:ext uri="{FF2B5EF4-FFF2-40B4-BE49-F238E27FC236}">
                  <a16:creationId xmlns:a16="http://schemas.microsoft.com/office/drawing/2014/main" id="{84835566-E912-6649-ADCB-4AF46BC816D0}"/>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36" name="Freeform 15">
              <a:extLst>
                <a:ext uri="{FF2B5EF4-FFF2-40B4-BE49-F238E27FC236}">
                  <a16:creationId xmlns:a16="http://schemas.microsoft.com/office/drawing/2014/main" id="{6746D042-6BB8-244E-A75D-BEF9DE6AC015}"/>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37" name="Freeform 16">
              <a:extLst>
                <a:ext uri="{FF2B5EF4-FFF2-40B4-BE49-F238E27FC236}">
                  <a16:creationId xmlns:a16="http://schemas.microsoft.com/office/drawing/2014/main" id="{3A0D3511-3FA6-944C-BF28-B6B6BF6AACC8}"/>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sp>
        <p:sp>
          <p:nvSpPr>
            <p:cNvPr id="38" name="Freeform 17">
              <a:extLst>
                <a:ext uri="{FF2B5EF4-FFF2-40B4-BE49-F238E27FC236}">
                  <a16:creationId xmlns:a16="http://schemas.microsoft.com/office/drawing/2014/main" id="{0EA6F618-94CD-974A-9142-46E41747E82A}"/>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39" name="Freeform 18">
              <a:extLst>
                <a:ext uri="{FF2B5EF4-FFF2-40B4-BE49-F238E27FC236}">
                  <a16:creationId xmlns:a16="http://schemas.microsoft.com/office/drawing/2014/main" id="{E2A6C769-A216-F448-AB93-8891EEDF65C8}"/>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40" name="Freeform 19">
              <a:extLst>
                <a:ext uri="{FF2B5EF4-FFF2-40B4-BE49-F238E27FC236}">
                  <a16:creationId xmlns:a16="http://schemas.microsoft.com/office/drawing/2014/main" id="{2C05B387-D502-8A4F-9021-9F521A7A0CDA}"/>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41" name="Freeform 20">
              <a:extLst>
                <a:ext uri="{FF2B5EF4-FFF2-40B4-BE49-F238E27FC236}">
                  <a16:creationId xmlns:a16="http://schemas.microsoft.com/office/drawing/2014/main" id="{C3A7A1CA-5E7B-DC4F-9F1A-C68F4B6B25C6}"/>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42" name="Freeform 21">
              <a:extLst>
                <a:ext uri="{FF2B5EF4-FFF2-40B4-BE49-F238E27FC236}">
                  <a16:creationId xmlns:a16="http://schemas.microsoft.com/office/drawing/2014/main" id="{5108F11F-2D9A-984C-A842-F155A332BADD}"/>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sp>
          <p:nvSpPr>
            <p:cNvPr id="43" name="Freeform 22">
              <a:extLst>
                <a:ext uri="{FF2B5EF4-FFF2-40B4-BE49-F238E27FC236}">
                  <a16:creationId xmlns:a16="http://schemas.microsoft.com/office/drawing/2014/main" id="{B7322B3C-21F1-4C43-B2AA-018B0B5F8A72}"/>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 xmlns:a14="http://schemas.microsoft.com/office/drawing/2010/main">
                  <a:solidFill>
                    <a:srgbClr val="FFFFFF"/>
                  </a:solidFill>
                </a14:hiddenFill>
              </a:ext>
            </a:extLst>
          </p:spPr>
        </p:sp>
        <p:sp>
          <p:nvSpPr>
            <p:cNvPr id="44" name="Freeform 23">
              <a:extLst>
                <a:ext uri="{FF2B5EF4-FFF2-40B4-BE49-F238E27FC236}">
                  <a16:creationId xmlns:a16="http://schemas.microsoft.com/office/drawing/2014/main" id="{5824A4EF-C1A1-4143-B86C-8112EB5065E9}"/>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sp>
      </p:grpSp>
      <p:sp>
        <p:nvSpPr>
          <p:cNvPr id="3" name="Rectangle 2">
            <a:extLst>
              <a:ext uri="{FF2B5EF4-FFF2-40B4-BE49-F238E27FC236}">
                <a16:creationId xmlns:a16="http://schemas.microsoft.com/office/drawing/2014/main" id="{595D1520-669E-0641-BEBD-1D85BC3A4DC7}"/>
              </a:ext>
            </a:extLst>
          </p:cNvPr>
          <p:cNvSpPr/>
          <p:nvPr/>
        </p:nvSpPr>
        <p:spPr>
          <a:xfrm>
            <a:off x="670451" y="542346"/>
            <a:ext cx="11063288" cy="4804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FAA3C8-D959-E842-97E8-BF6E31066C2A}"/>
              </a:ext>
            </a:extLst>
          </p:cNvPr>
          <p:cNvSpPr txBox="1"/>
          <p:nvPr/>
        </p:nvSpPr>
        <p:spPr>
          <a:xfrm>
            <a:off x="807914" y="323859"/>
            <a:ext cx="10805822" cy="954107"/>
          </a:xfrm>
          <a:prstGeom prst="rect">
            <a:avLst/>
          </a:prstGeom>
          <a:noFill/>
        </p:spPr>
        <p:txBody>
          <a:bodyPr wrap="square" rtlCol="0">
            <a:spAutoFit/>
          </a:bodyPr>
          <a:lstStyle/>
          <a:p>
            <a:pPr algn="ctr"/>
            <a:endParaRPr lang="en-US" dirty="0">
              <a:solidFill>
                <a:schemeClr val="bg1"/>
              </a:solidFill>
              <a:latin typeface="Arial" panose="020B0604020202020204" pitchFamily="34" charset="0"/>
            </a:endParaRPr>
          </a:p>
          <a:p>
            <a:pPr algn="ctr"/>
            <a:r>
              <a:rPr lang="nl-NL" b="1" dirty="0">
                <a:solidFill>
                  <a:schemeClr val="bg1"/>
                </a:solidFill>
                <a:latin typeface="Arial Black" panose="020B0604020202020204" pitchFamily="34" charset="0"/>
                <a:cs typeface="Arial Black" panose="020B0604020202020204" pitchFamily="34" charset="0"/>
              </a:rPr>
              <a:t>In totaal hebben 406 inwoners van Maastricht</a:t>
            </a:r>
            <a:r>
              <a:rPr lang="nl-NL" sz="2000" b="1" dirty="0">
                <a:solidFill>
                  <a:schemeClr val="bg1"/>
                </a:solidFill>
                <a:latin typeface="Arial Black" panose="020B0604020202020204" pitchFamily="34" charset="0"/>
                <a:cs typeface="Arial Black" panose="020B0604020202020204" pitchFamily="34" charset="0"/>
              </a:rPr>
              <a:t> </a:t>
            </a:r>
            <a:r>
              <a:rPr lang="nl-NL" b="1" dirty="0">
                <a:solidFill>
                  <a:schemeClr val="bg1"/>
                </a:solidFill>
                <a:latin typeface="Arial Black" panose="020B0604020202020204" pitchFamily="34" charset="0"/>
                <a:cs typeface="Arial Black" panose="020B0604020202020204" pitchFamily="34" charset="0"/>
              </a:rPr>
              <a:t>deelgenomen aan de rondvraag. </a:t>
            </a:r>
            <a:endParaRPr lang="en-US" b="1" dirty="0">
              <a:solidFill>
                <a:schemeClr val="bg1"/>
              </a:solidFill>
              <a:latin typeface="Arial Black" panose="020B0604020202020204" pitchFamily="34" charset="0"/>
              <a:cs typeface="Arial Black" panose="020B0604020202020204" pitchFamily="34" charset="0"/>
            </a:endParaRPr>
          </a:p>
          <a:p>
            <a:endParaRPr lang="en-US" dirty="0">
              <a:solidFill>
                <a:schemeClr val="bg1"/>
              </a:solidFill>
            </a:endParaRPr>
          </a:p>
        </p:txBody>
      </p:sp>
      <p:sp>
        <p:nvSpPr>
          <p:cNvPr id="25" name="TextBox 24">
            <a:extLst>
              <a:ext uri="{FF2B5EF4-FFF2-40B4-BE49-F238E27FC236}">
                <a16:creationId xmlns:a16="http://schemas.microsoft.com/office/drawing/2014/main" id="{43DC89E8-E077-7E47-8581-C72C7079AE13}"/>
              </a:ext>
            </a:extLst>
          </p:cNvPr>
          <p:cNvSpPr txBox="1"/>
          <p:nvPr/>
        </p:nvSpPr>
        <p:spPr>
          <a:xfrm>
            <a:off x="1346231" y="623671"/>
            <a:ext cx="9575502" cy="712759"/>
          </a:xfrm>
          <a:prstGeom prst="rect">
            <a:avLst/>
          </a:prstGeom>
          <a:noFill/>
        </p:spPr>
        <p:txBody>
          <a:bodyPr wrap="square" rtlCol="0">
            <a:spAutoFit/>
          </a:bodyPr>
          <a:lstStyle/>
          <a:p>
            <a:pPr algn="ctr"/>
            <a:r>
              <a:rPr lang="nl-NL" b="1" dirty="0">
                <a:solidFill>
                  <a:schemeClr val="bg1"/>
                </a:solidFill>
                <a:latin typeface="Arial Black" panose="020B0604020202020204" pitchFamily="34" charset="0"/>
                <a:cs typeface="Arial Black" panose="020B0604020202020204" pitchFamily="34" charset="0"/>
              </a:rPr>
              <a:t>Wie heeft er deelgenomen aan de rondvraag? Van die deelnemers zijn er:</a:t>
            </a:r>
            <a:endParaRPr lang="en-US" b="1" dirty="0">
              <a:solidFill>
                <a:schemeClr val="bg1"/>
              </a:solidFill>
              <a:latin typeface="Arial Black" panose="020B0604020202020204" pitchFamily="34" charset="0"/>
              <a:cs typeface="Arial Black" panose="020B0604020202020204" pitchFamily="34" charset="0"/>
            </a:endParaRPr>
          </a:p>
          <a:p>
            <a:pPr lvl="0" algn="ctr">
              <a:lnSpc>
                <a:spcPct val="140000"/>
              </a:lnSpc>
              <a:spcAft>
                <a:spcPts val="600"/>
              </a:spcAft>
            </a:pPr>
            <a:endParaRPr lang="en-US" b="1" dirty="0">
              <a:solidFill>
                <a:srgbClr val="FF0000"/>
              </a:solidFill>
              <a:latin typeface="Arial" panose="020B0604020202020204" pitchFamily="34" charset="0"/>
            </a:endParaRPr>
          </a:p>
        </p:txBody>
      </p:sp>
      <p:grpSp>
        <p:nvGrpSpPr>
          <p:cNvPr id="14" name="Group 13">
            <a:extLst>
              <a:ext uri="{FF2B5EF4-FFF2-40B4-BE49-F238E27FC236}">
                <a16:creationId xmlns:a16="http://schemas.microsoft.com/office/drawing/2014/main" id="{3648E2A1-502C-0343-A500-AD5A418BFBFB}"/>
              </a:ext>
            </a:extLst>
          </p:cNvPr>
          <p:cNvGrpSpPr/>
          <p:nvPr/>
        </p:nvGrpSpPr>
        <p:grpSpPr>
          <a:xfrm>
            <a:off x="699318" y="2138159"/>
            <a:ext cx="3579522" cy="1571597"/>
            <a:chOff x="699318" y="2138159"/>
            <a:chExt cx="3579522" cy="1571597"/>
          </a:xfrm>
        </p:grpSpPr>
        <p:sp>
          <p:nvSpPr>
            <p:cNvPr id="4" name="Rectangle 3">
              <a:extLst>
                <a:ext uri="{FF2B5EF4-FFF2-40B4-BE49-F238E27FC236}">
                  <a16:creationId xmlns:a16="http://schemas.microsoft.com/office/drawing/2014/main" id="{9251ECCB-36D5-8D49-AB9C-3D0D566F8363}"/>
                </a:ext>
              </a:extLst>
            </p:cNvPr>
            <p:cNvSpPr/>
            <p:nvPr/>
          </p:nvSpPr>
          <p:spPr>
            <a:xfrm>
              <a:off x="699318" y="2138159"/>
              <a:ext cx="3579522" cy="13795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ADC4248-0EFC-5942-9172-5D08123C6CC3}"/>
                </a:ext>
              </a:extLst>
            </p:cNvPr>
            <p:cNvSpPr txBox="1"/>
            <p:nvPr/>
          </p:nvSpPr>
          <p:spPr>
            <a:xfrm>
              <a:off x="960564" y="2190045"/>
              <a:ext cx="3093680" cy="1519711"/>
            </a:xfrm>
            <a:prstGeom prst="rect">
              <a:avLst/>
            </a:prstGeom>
            <a:noFill/>
          </p:spPr>
          <p:txBody>
            <a:bodyPr wrap="square" rtlCol="0">
              <a:spAutoFit/>
            </a:bodyPr>
            <a:lstStyle/>
            <a:p>
              <a:pPr>
                <a:lnSpc>
                  <a:spcPct val="150000"/>
                </a:lnSpc>
              </a:pPr>
              <a:r>
                <a:rPr lang="nl-NL" sz="2800" b="1" dirty="0">
                  <a:solidFill>
                    <a:srgbClr val="FF0000"/>
                  </a:solidFill>
                  <a:latin typeface="Arial Black" panose="020B0604020202020204" pitchFamily="34" charset="0"/>
                  <a:cs typeface="Arial Black" panose="020B0604020202020204" pitchFamily="34" charset="0"/>
                </a:rPr>
                <a:t>33</a:t>
              </a:r>
              <a:r>
                <a:rPr lang="nl-NL" b="1" dirty="0">
                  <a:latin typeface="Arial" panose="020B0604020202020204" pitchFamily="34" charset="0"/>
                </a:rPr>
                <a:t> deelnemers die niet of niet goed kunnen </a:t>
              </a:r>
              <a:r>
                <a:rPr lang="nl-NL" b="1" dirty="0">
                  <a:solidFill>
                    <a:srgbClr val="FF0000"/>
                  </a:solidFill>
                  <a:latin typeface="Arial" panose="020B0604020202020204" pitchFamily="34" charset="0"/>
                </a:rPr>
                <a:t>horen</a:t>
              </a:r>
              <a:endParaRPr lang="en-US" b="1" dirty="0">
                <a:solidFill>
                  <a:srgbClr val="FF0000"/>
                </a:solidFill>
                <a:latin typeface="Arial" panose="020B0604020202020204" pitchFamily="34" charset="0"/>
              </a:endParaRPr>
            </a:p>
            <a:p>
              <a:pPr>
                <a:lnSpc>
                  <a:spcPct val="150000"/>
                </a:lnSpc>
              </a:pPr>
              <a:endParaRPr lang="en-US" dirty="0"/>
            </a:p>
          </p:txBody>
        </p:sp>
      </p:grpSp>
      <p:grpSp>
        <p:nvGrpSpPr>
          <p:cNvPr id="12" name="Group 11">
            <a:extLst>
              <a:ext uri="{FF2B5EF4-FFF2-40B4-BE49-F238E27FC236}">
                <a16:creationId xmlns:a16="http://schemas.microsoft.com/office/drawing/2014/main" id="{93324BF1-D674-C74B-90EB-72F6B8777C6E}"/>
              </a:ext>
            </a:extLst>
          </p:cNvPr>
          <p:cNvGrpSpPr/>
          <p:nvPr/>
        </p:nvGrpSpPr>
        <p:grpSpPr>
          <a:xfrm>
            <a:off x="4410133" y="4242311"/>
            <a:ext cx="3579522" cy="1397930"/>
            <a:chOff x="4410133" y="4242311"/>
            <a:chExt cx="3579522" cy="1397930"/>
          </a:xfrm>
        </p:grpSpPr>
        <p:sp>
          <p:nvSpPr>
            <p:cNvPr id="45" name="Rectangle 44">
              <a:extLst>
                <a:ext uri="{FF2B5EF4-FFF2-40B4-BE49-F238E27FC236}">
                  <a16:creationId xmlns:a16="http://schemas.microsoft.com/office/drawing/2014/main" id="{16A6099A-743B-FC46-93CF-3CDB89A769D6}"/>
                </a:ext>
              </a:extLst>
            </p:cNvPr>
            <p:cNvSpPr/>
            <p:nvPr/>
          </p:nvSpPr>
          <p:spPr>
            <a:xfrm>
              <a:off x="4410133" y="4242311"/>
              <a:ext cx="3579522" cy="139793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EBC9181E-DDAE-DF4C-9A53-C7F5B83CC796}"/>
                </a:ext>
              </a:extLst>
            </p:cNvPr>
            <p:cNvSpPr txBox="1"/>
            <p:nvPr/>
          </p:nvSpPr>
          <p:spPr>
            <a:xfrm>
              <a:off x="4607453" y="4370375"/>
              <a:ext cx="3093680" cy="1039002"/>
            </a:xfrm>
            <a:prstGeom prst="rect">
              <a:avLst/>
            </a:prstGeom>
            <a:noFill/>
          </p:spPr>
          <p:txBody>
            <a:bodyPr wrap="square" rtlCol="0">
              <a:spAutoFit/>
            </a:bodyPr>
            <a:lstStyle/>
            <a:p>
              <a:pPr lvl="0" algn="ctr">
                <a:lnSpc>
                  <a:spcPct val="140000"/>
                </a:lnSpc>
                <a:spcAft>
                  <a:spcPts val="600"/>
                </a:spcAft>
              </a:pPr>
              <a:r>
                <a:rPr lang="nl-NL" sz="2800" b="1" dirty="0">
                  <a:solidFill>
                    <a:srgbClr val="FF0000"/>
                  </a:solidFill>
                  <a:latin typeface="Arial Black" panose="020B0604020202020204" pitchFamily="34" charset="0"/>
                  <a:cs typeface="Arial Black" panose="020B0604020202020204" pitchFamily="34" charset="0"/>
                </a:rPr>
                <a:t>34</a:t>
              </a:r>
              <a:r>
                <a:rPr lang="nl-NL" sz="2800" b="1" dirty="0">
                  <a:solidFill>
                    <a:srgbClr val="FF0000"/>
                  </a:solidFill>
                  <a:latin typeface="Arial" panose="020B0604020202020204" pitchFamily="34" charset="0"/>
                </a:rPr>
                <a:t> </a:t>
              </a:r>
              <a:r>
                <a:rPr lang="nl-NL" b="1" dirty="0">
                  <a:latin typeface="Arial" panose="020B0604020202020204" pitchFamily="34" charset="0"/>
                </a:rPr>
                <a:t>deelnemers die niet of niet goed kunnen </a:t>
              </a:r>
              <a:r>
                <a:rPr lang="nl-NL" b="1" dirty="0">
                  <a:solidFill>
                    <a:srgbClr val="FF0000"/>
                  </a:solidFill>
                  <a:latin typeface="Arial" panose="020B0604020202020204" pitchFamily="34" charset="0"/>
                </a:rPr>
                <a:t>zien</a:t>
              </a:r>
              <a:endParaRPr lang="en-US" b="1" dirty="0">
                <a:solidFill>
                  <a:srgbClr val="FF0000"/>
                </a:solidFill>
                <a:latin typeface="Arial" panose="020B0604020202020204" pitchFamily="34" charset="0"/>
              </a:endParaRPr>
            </a:p>
          </p:txBody>
        </p:sp>
      </p:grpSp>
      <p:grpSp>
        <p:nvGrpSpPr>
          <p:cNvPr id="15" name="Group 14">
            <a:extLst>
              <a:ext uri="{FF2B5EF4-FFF2-40B4-BE49-F238E27FC236}">
                <a16:creationId xmlns:a16="http://schemas.microsoft.com/office/drawing/2014/main" id="{996A021A-4335-FA46-8F78-7D50D188620B}"/>
              </a:ext>
            </a:extLst>
          </p:cNvPr>
          <p:cNvGrpSpPr/>
          <p:nvPr/>
        </p:nvGrpSpPr>
        <p:grpSpPr>
          <a:xfrm>
            <a:off x="699318" y="1283874"/>
            <a:ext cx="7240654" cy="754046"/>
            <a:chOff x="699318" y="1283874"/>
            <a:chExt cx="7240654" cy="754046"/>
          </a:xfrm>
        </p:grpSpPr>
        <p:sp>
          <p:nvSpPr>
            <p:cNvPr id="56" name="Rectangle 55">
              <a:extLst>
                <a:ext uri="{FF2B5EF4-FFF2-40B4-BE49-F238E27FC236}">
                  <a16:creationId xmlns:a16="http://schemas.microsoft.com/office/drawing/2014/main" id="{154593B2-8BCF-C743-BA45-389B5C45BE09}"/>
                </a:ext>
              </a:extLst>
            </p:cNvPr>
            <p:cNvSpPr/>
            <p:nvPr/>
          </p:nvSpPr>
          <p:spPr>
            <a:xfrm>
              <a:off x="699318" y="1283874"/>
              <a:ext cx="7240654" cy="75404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1F6F4DF8-9010-8F4B-8F6E-48F2ED1B2CFA}"/>
                </a:ext>
              </a:extLst>
            </p:cNvPr>
            <p:cNvSpPr txBox="1"/>
            <p:nvPr/>
          </p:nvSpPr>
          <p:spPr>
            <a:xfrm>
              <a:off x="1738570" y="1316757"/>
              <a:ext cx="4746100" cy="639406"/>
            </a:xfrm>
            <a:prstGeom prst="rect">
              <a:avLst/>
            </a:prstGeom>
            <a:noFill/>
          </p:spPr>
          <p:txBody>
            <a:bodyPr wrap="square" rtlCol="0">
              <a:spAutoFit/>
            </a:bodyPr>
            <a:lstStyle/>
            <a:p>
              <a:pPr lvl="0" algn="ctr">
                <a:lnSpc>
                  <a:spcPct val="140000"/>
                </a:lnSpc>
                <a:spcAft>
                  <a:spcPts val="600"/>
                </a:spcAft>
              </a:pPr>
              <a:r>
                <a:rPr lang="nl-NL" sz="2800" b="1" dirty="0">
                  <a:solidFill>
                    <a:srgbClr val="FF0000"/>
                  </a:solidFill>
                  <a:latin typeface="Arial Black" panose="020B0604020202020204" pitchFamily="34" charset="0"/>
                  <a:cs typeface="Arial Black" panose="020B0604020202020204" pitchFamily="34" charset="0"/>
                </a:rPr>
                <a:t>77</a:t>
              </a:r>
              <a:r>
                <a:rPr lang="nl-NL" b="1" dirty="0">
                  <a:latin typeface="Arial" panose="020B0604020202020204" pitchFamily="34" charset="0"/>
                </a:rPr>
                <a:t> deelnemers die </a:t>
              </a:r>
              <a:r>
                <a:rPr lang="nl-NL" b="1" dirty="0">
                  <a:solidFill>
                    <a:srgbClr val="FF0000"/>
                  </a:solidFill>
                  <a:latin typeface="Arial" panose="020B0604020202020204" pitchFamily="34" charset="0"/>
                </a:rPr>
                <a:t>slecht ter been </a:t>
              </a:r>
              <a:r>
                <a:rPr lang="nl-NL" b="1" dirty="0">
                  <a:latin typeface="Arial" panose="020B0604020202020204" pitchFamily="34" charset="0"/>
                </a:rPr>
                <a:t>zijn</a:t>
              </a:r>
              <a:endParaRPr lang="en-US" b="1" dirty="0">
                <a:latin typeface="Arial" panose="020B0604020202020204" pitchFamily="34" charset="0"/>
              </a:endParaRPr>
            </a:p>
          </p:txBody>
        </p:sp>
      </p:grpSp>
      <p:grpSp>
        <p:nvGrpSpPr>
          <p:cNvPr id="13" name="Group 12">
            <a:extLst>
              <a:ext uri="{FF2B5EF4-FFF2-40B4-BE49-F238E27FC236}">
                <a16:creationId xmlns:a16="http://schemas.microsoft.com/office/drawing/2014/main" id="{D118CF28-FE1D-BC4C-9238-4A83AF81A1E9}"/>
              </a:ext>
            </a:extLst>
          </p:cNvPr>
          <p:cNvGrpSpPr/>
          <p:nvPr/>
        </p:nvGrpSpPr>
        <p:grpSpPr>
          <a:xfrm>
            <a:off x="699318" y="3647432"/>
            <a:ext cx="3579522" cy="1992541"/>
            <a:chOff x="699318" y="3647432"/>
            <a:chExt cx="3579522" cy="1992541"/>
          </a:xfrm>
        </p:grpSpPr>
        <p:sp>
          <p:nvSpPr>
            <p:cNvPr id="53" name="Rectangle 52">
              <a:extLst>
                <a:ext uri="{FF2B5EF4-FFF2-40B4-BE49-F238E27FC236}">
                  <a16:creationId xmlns:a16="http://schemas.microsoft.com/office/drawing/2014/main" id="{FD4CF4AF-170D-2D41-A0DE-BF0DF890A539}"/>
                </a:ext>
              </a:extLst>
            </p:cNvPr>
            <p:cNvSpPr/>
            <p:nvPr/>
          </p:nvSpPr>
          <p:spPr>
            <a:xfrm>
              <a:off x="699318" y="3647432"/>
              <a:ext cx="3579522" cy="199254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BD716C0-E298-3A46-8BC8-89A7A50FDCB5}"/>
                </a:ext>
              </a:extLst>
            </p:cNvPr>
            <p:cNvSpPr/>
            <p:nvPr/>
          </p:nvSpPr>
          <p:spPr>
            <a:xfrm>
              <a:off x="1014785" y="3796147"/>
              <a:ext cx="2946926" cy="1731884"/>
            </a:xfrm>
            <a:prstGeom prst="rect">
              <a:avLst/>
            </a:prstGeom>
          </p:spPr>
          <p:txBody>
            <a:bodyPr wrap="square">
              <a:spAutoFit/>
            </a:bodyPr>
            <a:lstStyle/>
            <a:p>
              <a:pPr lvl="0" algn="ctr">
                <a:lnSpc>
                  <a:spcPts val="3260"/>
                </a:lnSpc>
                <a:spcAft>
                  <a:spcPts val="600"/>
                </a:spcAft>
              </a:pPr>
              <a:r>
                <a:rPr lang="nl-NL" sz="2800" b="1" dirty="0">
                  <a:solidFill>
                    <a:srgbClr val="FF0000"/>
                  </a:solidFill>
                  <a:latin typeface="Arial Black" panose="020B0604020202020204" pitchFamily="34" charset="0"/>
                  <a:cs typeface="Arial Black" panose="020B0604020202020204" pitchFamily="34" charset="0"/>
                </a:rPr>
                <a:t>32</a:t>
              </a:r>
              <a:r>
                <a:rPr lang="nl-NL" sz="2400" b="1" dirty="0">
                  <a:latin typeface="Arial" panose="020B0604020202020204" pitchFamily="34" charset="0"/>
                </a:rPr>
                <a:t> </a:t>
              </a:r>
              <a:r>
                <a:rPr lang="nl-NL" b="1" dirty="0">
                  <a:latin typeface="Arial" panose="020B0604020202020204" pitchFamily="34" charset="0"/>
                </a:rPr>
                <a:t>deelnemers die zeggen in het algemeen </a:t>
              </a:r>
              <a:r>
                <a:rPr lang="nl-NL" b="1" dirty="0">
                  <a:solidFill>
                    <a:srgbClr val="FF0000"/>
                  </a:solidFill>
                  <a:latin typeface="Arial" panose="020B0604020202020204" pitchFamily="34" charset="0"/>
                </a:rPr>
                <a:t>drukker</a:t>
              </a:r>
              <a:r>
                <a:rPr lang="nl-NL" b="1" dirty="0">
                  <a:latin typeface="Arial" panose="020B0604020202020204" pitchFamily="34" charset="0"/>
                </a:rPr>
                <a:t> te zijn dan de mensen om hen heen</a:t>
              </a:r>
              <a:endParaRPr lang="en-US" b="1" dirty="0">
                <a:latin typeface="Arial" panose="020B0604020202020204" pitchFamily="34" charset="0"/>
              </a:endParaRPr>
            </a:p>
          </p:txBody>
        </p:sp>
      </p:grpSp>
      <p:grpSp>
        <p:nvGrpSpPr>
          <p:cNvPr id="18" name="Group 17">
            <a:extLst>
              <a:ext uri="{FF2B5EF4-FFF2-40B4-BE49-F238E27FC236}">
                <a16:creationId xmlns:a16="http://schemas.microsoft.com/office/drawing/2014/main" id="{0D9C525B-8013-8B48-9514-094CBB063689}"/>
              </a:ext>
            </a:extLst>
          </p:cNvPr>
          <p:cNvGrpSpPr/>
          <p:nvPr/>
        </p:nvGrpSpPr>
        <p:grpSpPr>
          <a:xfrm>
            <a:off x="4410133" y="2138159"/>
            <a:ext cx="3579522" cy="1964074"/>
            <a:chOff x="4410133" y="2138159"/>
            <a:chExt cx="3579522" cy="1964074"/>
          </a:xfrm>
        </p:grpSpPr>
        <p:sp>
          <p:nvSpPr>
            <p:cNvPr id="54" name="Rectangle 53">
              <a:extLst>
                <a:ext uri="{FF2B5EF4-FFF2-40B4-BE49-F238E27FC236}">
                  <a16:creationId xmlns:a16="http://schemas.microsoft.com/office/drawing/2014/main" id="{75B251C8-C408-4946-8132-D0CE81371929}"/>
                </a:ext>
              </a:extLst>
            </p:cNvPr>
            <p:cNvSpPr/>
            <p:nvPr/>
          </p:nvSpPr>
          <p:spPr>
            <a:xfrm>
              <a:off x="4410133" y="2138159"/>
              <a:ext cx="3579522" cy="19640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473222F-DAD4-554E-A7C5-19F5082A56EB}"/>
                </a:ext>
              </a:extLst>
            </p:cNvPr>
            <p:cNvSpPr/>
            <p:nvPr/>
          </p:nvSpPr>
          <p:spPr>
            <a:xfrm>
              <a:off x="4733692" y="2267756"/>
              <a:ext cx="2907350" cy="1814599"/>
            </a:xfrm>
            <a:prstGeom prst="rect">
              <a:avLst/>
            </a:prstGeom>
          </p:spPr>
          <p:txBody>
            <a:bodyPr wrap="square">
              <a:spAutoFit/>
            </a:bodyPr>
            <a:lstStyle/>
            <a:p>
              <a:pPr lvl="0" algn="ctr">
                <a:lnSpc>
                  <a:spcPts val="3360"/>
                </a:lnSpc>
              </a:pPr>
              <a:r>
                <a:rPr lang="nl-NL" sz="2800" b="1" dirty="0">
                  <a:solidFill>
                    <a:srgbClr val="FF0000"/>
                  </a:solidFill>
                  <a:latin typeface="Arial Black" panose="020B0604020202020204" pitchFamily="34" charset="0"/>
                  <a:cs typeface="Arial Black" panose="020B0604020202020204" pitchFamily="34" charset="0"/>
                </a:rPr>
                <a:t>55</a:t>
              </a:r>
              <a:r>
                <a:rPr lang="nl-NL" b="1" dirty="0">
                  <a:latin typeface="Arial" panose="020B0604020202020204" pitchFamily="34" charset="0"/>
                </a:rPr>
                <a:t> deelnemers </a:t>
              </a:r>
              <a:br>
                <a:rPr lang="nl-NL" b="1" dirty="0">
                  <a:latin typeface="Arial" panose="020B0604020202020204" pitchFamily="34" charset="0"/>
                </a:rPr>
              </a:br>
              <a:r>
                <a:rPr lang="nl-NL" b="1" dirty="0">
                  <a:latin typeface="Arial" panose="020B0604020202020204" pitchFamily="34" charset="0"/>
                </a:rPr>
                <a:t>die zeggen er </a:t>
              </a:r>
              <a:r>
                <a:rPr lang="nl-NL" b="1" dirty="0">
                  <a:solidFill>
                    <a:srgbClr val="FF0000"/>
                  </a:solidFill>
                  <a:latin typeface="Arial" panose="020B0604020202020204" pitchFamily="34" charset="0"/>
                </a:rPr>
                <a:t>langer over te doen om dingen te snappen</a:t>
              </a:r>
              <a:endParaRPr lang="en-US" b="1" dirty="0">
                <a:solidFill>
                  <a:srgbClr val="FF0000"/>
                </a:solidFill>
                <a:latin typeface="Arial" panose="020B0604020202020204" pitchFamily="34" charset="0"/>
              </a:endParaRPr>
            </a:p>
          </p:txBody>
        </p:sp>
      </p:grpSp>
      <p:grpSp>
        <p:nvGrpSpPr>
          <p:cNvPr id="16" name="Group 15">
            <a:extLst>
              <a:ext uri="{FF2B5EF4-FFF2-40B4-BE49-F238E27FC236}">
                <a16:creationId xmlns:a16="http://schemas.microsoft.com/office/drawing/2014/main" id="{81FB18F2-501C-5D4B-A2DB-80B821650282}"/>
              </a:ext>
            </a:extLst>
          </p:cNvPr>
          <p:cNvGrpSpPr/>
          <p:nvPr/>
        </p:nvGrpSpPr>
        <p:grpSpPr>
          <a:xfrm>
            <a:off x="8120947" y="1261906"/>
            <a:ext cx="3579522" cy="2496890"/>
            <a:chOff x="8120947" y="1261906"/>
            <a:chExt cx="3579522" cy="2496890"/>
          </a:xfrm>
        </p:grpSpPr>
        <p:sp>
          <p:nvSpPr>
            <p:cNvPr id="46" name="Rectangle 45">
              <a:extLst>
                <a:ext uri="{FF2B5EF4-FFF2-40B4-BE49-F238E27FC236}">
                  <a16:creationId xmlns:a16="http://schemas.microsoft.com/office/drawing/2014/main" id="{0D1DCA29-6CDF-1A4F-B3E6-DB7DCA544704}"/>
                </a:ext>
              </a:extLst>
            </p:cNvPr>
            <p:cNvSpPr/>
            <p:nvPr/>
          </p:nvSpPr>
          <p:spPr>
            <a:xfrm>
              <a:off x="8120947" y="1261906"/>
              <a:ext cx="3579522" cy="249689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4D54033-F980-CD4E-9808-F84408068CE3}"/>
                </a:ext>
              </a:extLst>
            </p:cNvPr>
            <p:cNvSpPr/>
            <p:nvPr/>
          </p:nvSpPr>
          <p:spPr>
            <a:xfrm>
              <a:off x="8506085" y="1415568"/>
              <a:ext cx="2825783" cy="2202398"/>
            </a:xfrm>
            <a:prstGeom prst="rect">
              <a:avLst/>
            </a:prstGeom>
          </p:spPr>
          <p:txBody>
            <a:bodyPr wrap="square">
              <a:spAutoFit/>
            </a:bodyPr>
            <a:lstStyle/>
            <a:p>
              <a:pPr lvl="0" algn="ctr">
                <a:lnSpc>
                  <a:spcPct val="140000"/>
                </a:lnSpc>
                <a:spcAft>
                  <a:spcPts val="600"/>
                </a:spcAft>
              </a:pPr>
              <a:r>
                <a:rPr lang="nl-NL" sz="2800" b="1" dirty="0">
                  <a:solidFill>
                    <a:srgbClr val="FF0000"/>
                  </a:solidFill>
                  <a:latin typeface="Arial Black" panose="020B0604020202020204" pitchFamily="34" charset="0"/>
                  <a:cs typeface="Arial Black" panose="020B0604020202020204" pitchFamily="34" charset="0"/>
                </a:rPr>
                <a:t>57</a:t>
              </a:r>
              <a:r>
                <a:rPr lang="nl-NL" sz="2800" b="1" dirty="0">
                  <a:latin typeface="Arial" panose="020B0604020202020204" pitchFamily="34" charset="0"/>
                </a:rPr>
                <a:t> </a:t>
              </a:r>
              <a:r>
                <a:rPr lang="nl-NL" b="1" dirty="0">
                  <a:latin typeface="Arial" panose="020B0604020202020204" pitchFamily="34" charset="0"/>
                </a:rPr>
                <a:t>deelnemers die </a:t>
              </a:r>
              <a:br>
                <a:rPr lang="nl-NL" b="1" dirty="0">
                  <a:latin typeface="Arial" panose="020B0604020202020204" pitchFamily="34" charset="0"/>
                </a:rPr>
              </a:br>
              <a:r>
                <a:rPr lang="nl-NL" b="1" dirty="0">
                  <a:solidFill>
                    <a:srgbClr val="FF0000"/>
                  </a:solidFill>
                  <a:latin typeface="Arial" panose="020B0604020202020204" pitchFamily="34" charset="0"/>
                </a:rPr>
                <a:t>op een bepaalde manier te denken die anderen moeilijk kunnen begrijpen</a:t>
              </a:r>
            </a:p>
          </p:txBody>
        </p:sp>
      </p:grpSp>
      <p:grpSp>
        <p:nvGrpSpPr>
          <p:cNvPr id="11" name="Group 10">
            <a:extLst>
              <a:ext uri="{FF2B5EF4-FFF2-40B4-BE49-F238E27FC236}">
                <a16:creationId xmlns:a16="http://schemas.microsoft.com/office/drawing/2014/main" id="{AAA80975-61EE-F240-9C6C-0946230EC7BF}"/>
              </a:ext>
            </a:extLst>
          </p:cNvPr>
          <p:cNvGrpSpPr/>
          <p:nvPr/>
        </p:nvGrpSpPr>
        <p:grpSpPr>
          <a:xfrm>
            <a:off x="699318" y="5763410"/>
            <a:ext cx="7282692" cy="712188"/>
            <a:chOff x="699318" y="5763410"/>
            <a:chExt cx="7282692" cy="712188"/>
          </a:xfrm>
        </p:grpSpPr>
        <p:sp>
          <p:nvSpPr>
            <p:cNvPr id="57" name="Rectangle 56">
              <a:extLst>
                <a:ext uri="{FF2B5EF4-FFF2-40B4-BE49-F238E27FC236}">
                  <a16:creationId xmlns:a16="http://schemas.microsoft.com/office/drawing/2014/main" id="{7E32BBDD-6D04-7349-9E0B-FEB5A5976ACA}"/>
                </a:ext>
              </a:extLst>
            </p:cNvPr>
            <p:cNvSpPr/>
            <p:nvPr/>
          </p:nvSpPr>
          <p:spPr>
            <a:xfrm>
              <a:off x="699318" y="5763410"/>
              <a:ext cx="7282692" cy="71218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CEAA205-397B-594D-84B3-1EC5202EBC3A}"/>
                </a:ext>
              </a:extLst>
            </p:cNvPr>
            <p:cNvSpPr/>
            <p:nvPr/>
          </p:nvSpPr>
          <p:spPr>
            <a:xfrm>
              <a:off x="974025" y="5780051"/>
              <a:ext cx="6686137" cy="636649"/>
            </a:xfrm>
            <a:prstGeom prst="rect">
              <a:avLst/>
            </a:prstGeom>
          </p:spPr>
          <p:txBody>
            <a:bodyPr wrap="square">
              <a:spAutoFit/>
            </a:bodyPr>
            <a:lstStyle/>
            <a:p>
              <a:pPr lvl="0" algn="ctr">
                <a:lnSpc>
                  <a:spcPct val="140000"/>
                </a:lnSpc>
                <a:spcAft>
                  <a:spcPts val="600"/>
                </a:spcAft>
              </a:pPr>
              <a:r>
                <a:rPr lang="nl-NL" sz="2800" b="1" dirty="0">
                  <a:solidFill>
                    <a:srgbClr val="FF0000"/>
                  </a:solidFill>
                  <a:latin typeface="Arial Black" panose="020B0604020202020204" pitchFamily="34" charset="0"/>
                  <a:cs typeface="Arial Black" panose="020B0604020202020204" pitchFamily="34" charset="0"/>
                </a:rPr>
                <a:t>73</a:t>
              </a:r>
              <a:r>
                <a:rPr lang="nl-NL" sz="2800" b="1" dirty="0">
                  <a:latin typeface="Arial" panose="020B0604020202020204" pitchFamily="34" charset="0"/>
                </a:rPr>
                <a:t> </a:t>
              </a:r>
              <a:r>
                <a:rPr lang="nl-NL" b="1" dirty="0">
                  <a:latin typeface="Arial" panose="020B0604020202020204" pitchFamily="34" charset="0"/>
                </a:rPr>
                <a:t>deelnemers die aangeven </a:t>
              </a:r>
              <a:r>
                <a:rPr lang="nl-NL" b="1" dirty="0">
                  <a:solidFill>
                    <a:srgbClr val="FF0000"/>
                  </a:solidFill>
                  <a:latin typeface="Arial" panose="020B0604020202020204" pitchFamily="34" charset="0"/>
                </a:rPr>
                <a:t>psychisch kwetsbaar </a:t>
              </a:r>
              <a:r>
                <a:rPr lang="nl-NL" b="1" dirty="0">
                  <a:latin typeface="Arial" panose="020B0604020202020204" pitchFamily="34" charset="0"/>
                </a:rPr>
                <a:t>te zijn</a:t>
              </a:r>
              <a:endParaRPr lang="en-US" b="1" dirty="0">
                <a:latin typeface="Arial" panose="020B0604020202020204" pitchFamily="34" charset="0"/>
              </a:endParaRPr>
            </a:p>
          </p:txBody>
        </p:sp>
      </p:grpSp>
      <p:grpSp>
        <p:nvGrpSpPr>
          <p:cNvPr id="17" name="Group 16">
            <a:extLst>
              <a:ext uri="{FF2B5EF4-FFF2-40B4-BE49-F238E27FC236}">
                <a16:creationId xmlns:a16="http://schemas.microsoft.com/office/drawing/2014/main" id="{F15E1553-5E46-614D-961A-70EA271998BF}"/>
              </a:ext>
            </a:extLst>
          </p:cNvPr>
          <p:cNvGrpSpPr/>
          <p:nvPr/>
        </p:nvGrpSpPr>
        <p:grpSpPr>
          <a:xfrm>
            <a:off x="8120947" y="3889949"/>
            <a:ext cx="3579522" cy="2585649"/>
            <a:chOff x="8120947" y="3889949"/>
            <a:chExt cx="3579522" cy="2585649"/>
          </a:xfrm>
        </p:grpSpPr>
        <p:sp>
          <p:nvSpPr>
            <p:cNvPr id="58" name="Rectangle 57">
              <a:extLst>
                <a:ext uri="{FF2B5EF4-FFF2-40B4-BE49-F238E27FC236}">
                  <a16:creationId xmlns:a16="http://schemas.microsoft.com/office/drawing/2014/main" id="{B9DBA1B6-EE37-0447-9C69-598E35CBFB6A}"/>
                </a:ext>
              </a:extLst>
            </p:cNvPr>
            <p:cNvSpPr/>
            <p:nvPr/>
          </p:nvSpPr>
          <p:spPr>
            <a:xfrm>
              <a:off x="8120947" y="3889949"/>
              <a:ext cx="3579522" cy="258564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1BD90F-F270-4A43-82FD-491DC923D6A0}"/>
                </a:ext>
              </a:extLst>
            </p:cNvPr>
            <p:cNvSpPr/>
            <p:nvPr/>
          </p:nvSpPr>
          <p:spPr>
            <a:xfrm>
              <a:off x="8615889" y="4155212"/>
              <a:ext cx="2471971" cy="2202398"/>
            </a:xfrm>
            <a:prstGeom prst="rect">
              <a:avLst/>
            </a:prstGeom>
          </p:spPr>
          <p:txBody>
            <a:bodyPr wrap="square">
              <a:spAutoFit/>
            </a:bodyPr>
            <a:lstStyle/>
            <a:p>
              <a:pPr lvl="0" algn="ctr">
                <a:lnSpc>
                  <a:spcPts val="3360"/>
                </a:lnSpc>
              </a:pPr>
              <a:r>
                <a:rPr lang="nl-NL" sz="2800" b="1" dirty="0">
                  <a:solidFill>
                    <a:srgbClr val="FF0000"/>
                  </a:solidFill>
                  <a:latin typeface="Arial Black" panose="020B0604020202020204" pitchFamily="34" charset="0"/>
                  <a:cs typeface="Arial Black" panose="020B0604020202020204" pitchFamily="34" charset="0"/>
                </a:rPr>
                <a:t>94</a:t>
              </a:r>
              <a:r>
                <a:rPr lang="nl-NL" sz="2800" b="1" dirty="0">
                  <a:latin typeface="Arial" panose="020B0604020202020204" pitchFamily="34" charset="0"/>
                </a:rPr>
                <a:t> </a:t>
              </a:r>
              <a:r>
                <a:rPr lang="nl-NL" b="1" dirty="0">
                  <a:latin typeface="Arial" panose="020B0604020202020204" pitchFamily="34" charset="0"/>
                </a:rPr>
                <a:t>deelnemers met </a:t>
              </a:r>
              <a:r>
                <a:rPr lang="nl-NL" b="1" dirty="0">
                  <a:solidFill>
                    <a:srgbClr val="FF0000"/>
                  </a:solidFill>
                  <a:latin typeface="Arial" panose="020B0604020202020204" pitchFamily="34" charset="0"/>
                </a:rPr>
                <a:t>verschillende dingen</a:t>
              </a:r>
              <a:r>
                <a:rPr lang="nl-NL" b="1" dirty="0">
                  <a:latin typeface="Arial" panose="020B0604020202020204" pitchFamily="34" charset="0"/>
                </a:rPr>
                <a:t>, bijvoorbeeld COPD, spierziekte of reuma.</a:t>
              </a:r>
              <a:endParaRPr lang="en-US" b="1" dirty="0">
                <a:latin typeface="Arial" panose="020B0604020202020204" pitchFamily="34" charset="0"/>
              </a:endParaRPr>
            </a:p>
          </p:txBody>
        </p:sp>
      </p:grpSp>
    </p:spTree>
    <p:extLst>
      <p:ext uri="{BB962C8B-B14F-4D97-AF65-F5344CB8AC3E}">
        <p14:creationId xmlns:p14="http://schemas.microsoft.com/office/powerpoint/2010/main" val="747873404"/>
      </p:ext>
    </p:extLst>
  </p:cSld>
  <p:clrMapOvr>
    <a:masterClrMapping/>
  </p:clrMapOvr>
  <mc:AlternateContent xmlns:mc="http://schemas.openxmlformats.org/markup-compatibility/2006">
    <mc:Choice xmlns:p14="http://schemas.microsoft.com/office/powerpoint/2010/main" Requires="p14">
      <p:transition p14:dur="10" advClick="0" advTm="30000"/>
    </mc:Choice>
    <mc:Fallback>
      <p:transition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1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2500"/>
                            </p:stCondLst>
                            <p:childTnLst>
                              <p:par>
                                <p:cTn id="13" presetID="10" presetClass="entr" presetSubtype="0" fill="hold" nodeType="afterEffect">
                                  <p:stCondLst>
                                    <p:cond delay="2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5000"/>
                            </p:stCondLst>
                            <p:childTnLst>
                              <p:par>
                                <p:cTn id="17" presetID="10" presetClass="entr" presetSubtype="0" fill="hold" nodeType="afterEffect">
                                  <p:stCondLst>
                                    <p:cond delay="2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7500"/>
                            </p:stCondLst>
                            <p:childTnLst>
                              <p:par>
                                <p:cTn id="21" presetID="10" presetClass="entr" presetSubtype="0" fill="hold" nodeType="afterEffect">
                                  <p:stCondLst>
                                    <p:cond delay="20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10000"/>
                            </p:stCondLst>
                            <p:childTnLst>
                              <p:par>
                                <p:cTn id="25" presetID="10" presetClass="entr" presetSubtype="0" fill="hold" nodeType="after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12500"/>
                            </p:stCondLst>
                            <p:childTnLst>
                              <p:par>
                                <p:cTn id="29" presetID="10" presetClass="entr" presetSubtype="0" fill="hold" nodeType="afterEffect">
                                  <p:stCondLst>
                                    <p:cond delay="20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15000"/>
                            </p:stCondLst>
                            <p:childTnLst>
                              <p:par>
                                <p:cTn id="33" presetID="10" presetClass="entr" presetSubtype="0" fill="hold" nodeType="afterEffect">
                                  <p:stCondLst>
                                    <p:cond delay="200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17500"/>
                            </p:stCondLst>
                            <p:childTnLst>
                              <p:par>
                                <p:cTn id="37" presetID="10" presetClass="entr" presetSubtype="0" fill="hold" nodeType="afterEffect">
                                  <p:stCondLst>
                                    <p:cond delay="200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xit" presetSubtype="0" fill="hold" grpId="1" nodeType="withEffect">
                                  <p:stCondLst>
                                    <p:cond delay="0"/>
                                  </p:stCondLst>
                                  <p:childTnLst>
                                    <p:animEffect transition="out" filter="fade">
                                      <p:cBhvr>
                                        <p:cTn id="41" dur="2000"/>
                                        <p:tgtEl>
                                          <p:spTgt spid="25"/>
                                        </p:tgtEl>
                                      </p:cBhvr>
                                    </p:animEffect>
                                    <p:set>
                                      <p:cBhvr>
                                        <p:cTn id="42" dur="1" fill="hold">
                                          <p:stCondLst>
                                            <p:cond delay="1999"/>
                                          </p:stCondLst>
                                        </p:cTn>
                                        <p:tgtEl>
                                          <p:spTgt spid="25"/>
                                        </p:tgtEl>
                                        <p:attrNameLst>
                                          <p:attrName>style.visibility</p:attrName>
                                        </p:attrNameLst>
                                      </p:cBhvr>
                                      <p:to>
                                        <p:strVal val="hidden"/>
                                      </p:to>
                                    </p:set>
                                  </p:childTnLst>
                                </p:cTn>
                              </p:par>
                            </p:childTnLst>
                          </p:cTn>
                        </p:par>
                        <p:par>
                          <p:cTn id="43" fill="hold">
                            <p:stCondLst>
                              <p:cond delay="20000"/>
                            </p:stCondLst>
                            <p:childTnLst>
                              <p:par>
                                <p:cTn id="44" presetID="10" presetClass="entr" presetSubtype="0" fill="hold" grpId="0" nodeType="afterEffect">
                                  <p:stCondLst>
                                    <p:cond delay="200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4">
            <a:extLst>
              <a:ext uri="{FF2B5EF4-FFF2-40B4-BE49-F238E27FC236}">
                <a16:creationId xmlns:a16="http://schemas.microsoft.com/office/drawing/2014/main" id="{43DC89E8-E077-7E47-8581-C72C7079AE13}"/>
              </a:ext>
            </a:extLst>
          </p:cNvPr>
          <p:cNvSpPr txBox="1"/>
          <p:nvPr/>
        </p:nvSpPr>
        <p:spPr>
          <a:xfrm>
            <a:off x="2740551" y="1559655"/>
            <a:ext cx="6794500" cy="4154984"/>
          </a:xfrm>
          <a:prstGeom prst="rect">
            <a:avLst/>
          </a:prstGeom>
          <a:noFill/>
        </p:spPr>
        <p:txBody>
          <a:bodyPr wrap="square" rtlCol="0">
            <a:spAutoFit/>
          </a:bodyPr>
          <a:lstStyle/>
          <a:p>
            <a:pPr algn="ctr"/>
            <a:r>
              <a:rPr lang="nl-NL" b="1" dirty="0">
                <a:latin typeface="Arial" panose="020B0604020202020204" pitchFamily="34" charset="0"/>
              </a:rPr>
              <a:t> </a:t>
            </a:r>
          </a:p>
          <a:p>
            <a:pPr algn="ctr"/>
            <a:endParaRPr lang="nl-NL" b="1" dirty="0">
              <a:latin typeface="Arial" panose="020B0604020202020204" pitchFamily="34" charset="0"/>
            </a:endParaRPr>
          </a:p>
          <a:p>
            <a:pPr algn="ctr"/>
            <a:r>
              <a:rPr lang="nl-NL" b="1" dirty="0">
                <a:latin typeface="Arial" panose="020B0604020202020204" pitchFamily="34" charset="0"/>
              </a:rPr>
              <a:t>Dat komt omdat de helft van de deelnemers aangeeft wel twee dingen te hebben die zorgen dat ze last ondervinden in de stad. En sommige zelfs drie dingen. </a:t>
            </a:r>
            <a:endParaRPr lang="en-US" b="1" dirty="0">
              <a:latin typeface="Arial" panose="020B0604020202020204" pitchFamily="34" charset="0"/>
            </a:endParaRPr>
          </a:p>
          <a:p>
            <a:pPr algn="ctr"/>
            <a:endParaRPr lang="nl-NL" b="1" dirty="0">
              <a:latin typeface="Arial" panose="020B0604020202020204" pitchFamily="34" charset="0"/>
            </a:endParaRPr>
          </a:p>
          <a:p>
            <a:pPr algn="ctr"/>
            <a:r>
              <a:rPr lang="nl-NL" b="1" dirty="0">
                <a:latin typeface="Arial" panose="020B0604020202020204" pitchFamily="34" charset="0"/>
              </a:rPr>
              <a:t>De meeste combinaties komen voor bij ‘slecht ter been’ en ‘gebruik maken van rolstoel’, of ‘slecht ter been’ en ‘niet of niet goed kunnen horen of zien’. </a:t>
            </a:r>
            <a:endParaRPr lang="en-US" b="1" dirty="0">
              <a:latin typeface="Arial" panose="020B0604020202020204" pitchFamily="34" charset="0"/>
            </a:endParaRPr>
          </a:p>
          <a:p>
            <a:pPr algn="ctr"/>
            <a:r>
              <a:rPr lang="nl-NL" b="1" dirty="0">
                <a:latin typeface="Arial" panose="020B0604020202020204" pitchFamily="34" charset="0"/>
              </a:rPr>
              <a:t> </a:t>
            </a:r>
            <a:endParaRPr lang="en-US" b="1" dirty="0">
              <a:latin typeface="Arial" panose="020B0604020202020204" pitchFamily="34" charset="0"/>
            </a:endParaRPr>
          </a:p>
          <a:p>
            <a:pPr algn="ctr"/>
            <a:r>
              <a:rPr lang="nl-NL" b="1" dirty="0">
                <a:latin typeface="Arial" panose="020B0604020202020204" pitchFamily="34" charset="0"/>
              </a:rPr>
              <a:t>Wat je ook ziet, is dat de diversiteit groot is! </a:t>
            </a:r>
          </a:p>
          <a:p>
            <a:pPr algn="ctr"/>
            <a:endParaRPr lang="nl-NL" b="1" dirty="0">
              <a:latin typeface="Arial" panose="020B0604020202020204" pitchFamily="34" charset="0"/>
            </a:endParaRPr>
          </a:p>
          <a:p>
            <a:pPr algn="ctr"/>
            <a:r>
              <a:rPr lang="nl-NL" sz="2400" b="1" dirty="0">
                <a:latin typeface="Arial" panose="020B0604020202020204" pitchFamily="34" charset="0"/>
              </a:rPr>
              <a:t>Dat maakt ons nieuwsgierig naar </a:t>
            </a:r>
            <a:br>
              <a:rPr lang="nl-NL" sz="2400" b="1" dirty="0">
                <a:latin typeface="Arial" panose="020B0604020202020204" pitchFamily="34" charset="0"/>
              </a:rPr>
            </a:br>
            <a:r>
              <a:rPr lang="nl-NL" sz="2400" b="1" dirty="0">
                <a:latin typeface="Arial" panose="020B0604020202020204" pitchFamily="34" charset="0"/>
              </a:rPr>
              <a:t>waar zij tegenaan lopen …</a:t>
            </a:r>
            <a:endParaRPr lang="en-US" sz="2400" b="1" dirty="0">
              <a:latin typeface="Arial" panose="020B0604020202020204" pitchFamily="34" charset="0"/>
            </a:endParaRPr>
          </a:p>
        </p:txBody>
      </p:sp>
      <p:sp>
        <p:nvSpPr>
          <p:cNvPr id="24" name="Tekstvak 23"/>
          <p:cNvSpPr txBox="1"/>
          <p:nvPr/>
        </p:nvSpPr>
        <p:spPr>
          <a:xfrm>
            <a:off x="-419100" y="1079500"/>
            <a:ext cx="184666" cy="369332"/>
          </a:xfrm>
          <a:prstGeom prst="rect">
            <a:avLst/>
          </a:prstGeom>
          <a:noFill/>
        </p:spPr>
        <p:txBody>
          <a:bodyPr wrap="none" rtlCol="0">
            <a:spAutoFit/>
          </a:bodyPr>
          <a:lstStyle/>
          <a:p>
            <a:endParaRPr lang="nl-NL" dirty="0"/>
          </a:p>
        </p:txBody>
      </p:sp>
      <p:sp>
        <p:nvSpPr>
          <p:cNvPr id="25" name="Subtitle 24">
            <a:extLst>
              <a:ext uri="{FF2B5EF4-FFF2-40B4-BE49-F238E27FC236}">
                <a16:creationId xmlns:a16="http://schemas.microsoft.com/office/drawing/2014/main" id="{BF78905E-2AE4-654F-81E9-FE1B5931025A}"/>
              </a:ext>
            </a:extLst>
          </p:cNvPr>
          <p:cNvSpPr>
            <a:spLocks noGrp="1"/>
          </p:cNvSpPr>
          <p:nvPr>
            <p:ph type="subTitle" idx="1"/>
          </p:nvPr>
        </p:nvSpPr>
        <p:spPr>
          <a:xfrm>
            <a:off x="1759286" y="773716"/>
            <a:ext cx="8673427" cy="862626"/>
          </a:xfrm>
        </p:spPr>
        <p:txBody>
          <a:bodyPr>
            <a:normAutofit/>
          </a:bodyPr>
          <a:lstStyle/>
          <a:p>
            <a:pPr algn="ctr"/>
            <a:r>
              <a:rPr lang="nl-NL" sz="2800" dirty="0"/>
              <a:t>Je ziet, opgeteld is dat meer dan 406.</a:t>
            </a:r>
            <a:endParaRPr lang="en-US" sz="2800" dirty="0"/>
          </a:p>
        </p:txBody>
      </p:sp>
    </p:spTree>
    <p:extLst>
      <p:ext uri="{BB962C8B-B14F-4D97-AF65-F5344CB8AC3E}">
        <p14:creationId xmlns:p14="http://schemas.microsoft.com/office/powerpoint/2010/main" val="380850219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6">
                                            <p:txEl>
                                              <p:pRg st="2" end="2"/>
                                            </p:txEl>
                                          </p:spTgt>
                                        </p:tgtEl>
                                        <p:attrNameLst>
                                          <p:attrName>style.visibility</p:attrName>
                                        </p:attrNameLst>
                                      </p:cBhvr>
                                      <p:to>
                                        <p:strVal val="visible"/>
                                      </p:to>
                                    </p:set>
                                    <p:animEffect transition="in" filter="fade">
                                      <p:cBhvr>
                                        <p:cTn id="7" dur="500"/>
                                        <p:tgtEl>
                                          <p:spTgt spid="26">
                                            <p:txEl>
                                              <p:pRg st="2" end="2"/>
                                            </p:txEl>
                                          </p:spTgt>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26">
                                            <p:txEl>
                                              <p:pRg st="4" end="4"/>
                                            </p:txEl>
                                          </p:spTgt>
                                        </p:tgtEl>
                                        <p:attrNameLst>
                                          <p:attrName>style.visibility</p:attrName>
                                        </p:attrNameLst>
                                      </p:cBhvr>
                                      <p:to>
                                        <p:strVal val="visible"/>
                                      </p:to>
                                    </p:set>
                                    <p:animEffect transition="in" filter="fade">
                                      <p:cBhvr>
                                        <p:cTn id="11" dur="500"/>
                                        <p:tgtEl>
                                          <p:spTgt spid="26">
                                            <p:txEl>
                                              <p:pRg st="4" end="4"/>
                                            </p:txEl>
                                          </p:spTgt>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26">
                                            <p:txEl>
                                              <p:pRg st="6" end="6"/>
                                            </p:txEl>
                                          </p:spTgt>
                                        </p:tgtEl>
                                        <p:attrNameLst>
                                          <p:attrName>style.visibility</p:attrName>
                                        </p:attrNameLst>
                                      </p:cBhvr>
                                      <p:to>
                                        <p:strVal val="visible"/>
                                      </p:to>
                                    </p:set>
                                    <p:animEffect transition="in" filter="fade">
                                      <p:cBhvr>
                                        <p:cTn id="15" dur="500"/>
                                        <p:tgtEl>
                                          <p:spTgt spid="26">
                                            <p:txEl>
                                              <p:pRg st="6" end="6"/>
                                            </p:txEl>
                                          </p:spTgt>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26">
                                            <p:txEl>
                                              <p:pRg st="8" end="8"/>
                                            </p:txEl>
                                          </p:spTgt>
                                        </p:tgtEl>
                                        <p:attrNameLst>
                                          <p:attrName>style.visibility</p:attrName>
                                        </p:attrNameLst>
                                      </p:cBhvr>
                                      <p:to>
                                        <p:strVal val="visible"/>
                                      </p:to>
                                    </p:set>
                                    <p:animEffect transition="in" filter="fade">
                                      <p:cBhvr>
                                        <p:cTn id="19" dur="500"/>
                                        <p:tgtEl>
                                          <p:spTgt spid="2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124852-8885-5A43-BC15-FF6DC19FAC38}"/>
              </a:ext>
            </a:extLst>
          </p:cNvPr>
          <p:cNvSpPr/>
          <p:nvPr/>
        </p:nvSpPr>
        <p:spPr>
          <a:xfrm>
            <a:off x="4169033" y="635794"/>
            <a:ext cx="7155111" cy="55578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4" name="TextBox 3">
            <a:extLst>
              <a:ext uri="{FF2B5EF4-FFF2-40B4-BE49-F238E27FC236}">
                <a16:creationId xmlns:a16="http://schemas.microsoft.com/office/drawing/2014/main" id="{E2EA5001-D866-104D-8D06-D3640CF54BEB}"/>
              </a:ext>
            </a:extLst>
          </p:cNvPr>
          <p:cNvSpPr txBox="1"/>
          <p:nvPr/>
        </p:nvSpPr>
        <p:spPr>
          <a:xfrm>
            <a:off x="4505250" y="1000860"/>
            <a:ext cx="6650430" cy="4914166"/>
          </a:xfrm>
          <a:prstGeom prst="rect">
            <a:avLst/>
          </a:prstGeom>
          <a:noFill/>
        </p:spPr>
        <p:txBody>
          <a:bodyPr wrap="square" rtlCol="0">
            <a:spAutoFit/>
          </a:bodyPr>
          <a:lstStyle/>
          <a:p>
            <a:pPr>
              <a:lnSpc>
                <a:spcPts val="2000"/>
              </a:lnSpc>
              <a:spcAft>
                <a:spcPts val="1200"/>
              </a:spcAft>
            </a:pPr>
            <a:r>
              <a:rPr lang="nl" dirty="0">
                <a:solidFill>
                  <a:schemeClr val="bg1"/>
                </a:solidFill>
                <a:latin typeface="Arial" panose="020B0604020202020204" pitchFamily="34" charset="0"/>
              </a:rPr>
              <a:t>We hebben een hele lijst gekregen, van de dingen waar deze inwoners van Maastricht last van hebben.  </a:t>
            </a:r>
            <a:endParaRPr lang="nl-NL" dirty="0">
              <a:solidFill>
                <a:schemeClr val="bg1"/>
              </a:solidFill>
              <a:latin typeface="Arial" panose="020B0604020202020204" pitchFamily="34" charset="0"/>
            </a:endParaRPr>
          </a:p>
          <a:p>
            <a:pPr>
              <a:lnSpc>
                <a:spcPts val="2000"/>
              </a:lnSpc>
              <a:spcAft>
                <a:spcPts val="1200"/>
              </a:spcAft>
            </a:pPr>
            <a:r>
              <a:rPr lang="nl" dirty="0">
                <a:solidFill>
                  <a:schemeClr val="bg1"/>
                </a:solidFill>
                <a:latin typeface="Arial" panose="020B0604020202020204" pitchFamily="34" charset="0"/>
              </a:rPr>
              <a:t>We hebben hen ook gevraagd of ze oplossingen hebben.</a:t>
            </a:r>
            <a:endParaRPr lang="nl-NL" dirty="0">
              <a:solidFill>
                <a:schemeClr val="bg1"/>
              </a:solidFill>
              <a:latin typeface="Arial" panose="020B0604020202020204" pitchFamily="34" charset="0"/>
            </a:endParaRPr>
          </a:p>
          <a:p>
            <a:pPr>
              <a:lnSpc>
                <a:spcPts val="2000"/>
              </a:lnSpc>
              <a:spcAft>
                <a:spcPts val="1200"/>
              </a:spcAft>
            </a:pPr>
            <a:r>
              <a:rPr lang="nl" dirty="0">
                <a:solidFill>
                  <a:schemeClr val="bg1"/>
                </a:solidFill>
                <a:latin typeface="Arial" panose="020B0604020202020204" pitchFamily="34" charset="0"/>
              </a:rPr>
              <a:t>En die hebben ze! </a:t>
            </a:r>
            <a:endParaRPr lang="nl-NL" dirty="0">
              <a:solidFill>
                <a:schemeClr val="bg1"/>
              </a:solidFill>
              <a:latin typeface="Arial" panose="020B0604020202020204" pitchFamily="34" charset="0"/>
            </a:endParaRPr>
          </a:p>
          <a:p>
            <a:pPr>
              <a:lnSpc>
                <a:spcPts val="2000"/>
              </a:lnSpc>
              <a:spcAft>
                <a:spcPts val="1200"/>
              </a:spcAft>
            </a:pPr>
            <a:r>
              <a:rPr lang="nl" dirty="0">
                <a:solidFill>
                  <a:schemeClr val="bg1"/>
                </a:solidFill>
                <a:latin typeface="Arial" panose="020B0604020202020204" pitchFamily="34" charset="0"/>
              </a:rPr>
              <a:t>We geven u een blik in de Maastrichtse keuken; </a:t>
            </a:r>
            <a:br>
              <a:rPr lang="nl" dirty="0">
                <a:solidFill>
                  <a:schemeClr val="bg1"/>
                </a:solidFill>
                <a:latin typeface="Arial" panose="020B0604020202020204" pitchFamily="34" charset="0"/>
              </a:rPr>
            </a:br>
            <a:r>
              <a:rPr lang="nl" dirty="0">
                <a:solidFill>
                  <a:schemeClr val="bg1"/>
                </a:solidFill>
                <a:latin typeface="Arial" panose="020B0604020202020204" pitchFamily="34" charset="0"/>
              </a:rPr>
              <a:t>in wat speelt en wat een oplossing zou kunnen zijn. </a:t>
            </a:r>
            <a:endParaRPr lang="nl-NL" dirty="0">
              <a:solidFill>
                <a:schemeClr val="bg1"/>
              </a:solidFill>
              <a:latin typeface="Arial" panose="020B0604020202020204" pitchFamily="34" charset="0"/>
            </a:endParaRPr>
          </a:p>
          <a:p>
            <a:pPr>
              <a:lnSpc>
                <a:spcPts val="2000"/>
              </a:lnSpc>
              <a:spcAft>
                <a:spcPts val="1200"/>
              </a:spcAft>
            </a:pPr>
            <a:r>
              <a:rPr lang="nl" dirty="0">
                <a:solidFill>
                  <a:schemeClr val="bg1"/>
                </a:solidFill>
                <a:latin typeface="Arial" panose="020B0604020202020204" pitchFamily="34" charset="0"/>
              </a:rPr>
              <a:t>We zijn verheugd dat er heel veel dingen goed gaan. </a:t>
            </a:r>
            <a:endParaRPr lang="nl-NL" dirty="0">
              <a:solidFill>
                <a:schemeClr val="bg1"/>
              </a:solidFill>
              <a:latin typeface="Arial" panose="020B0604020202020204" pitchFamily="34" charset="0"/>
            </a:endParaRPr>
          </a:p>
          <a:p>
            <a:pPr>
              <a:lnSpc>
                <a:spcPts val="2000"/>
              </a:lnSpc>
              <a:spcAft>
                <a:spcPts val="1200"/>
              </a:spcAft>
            </a:pPr>
            <a:r>
              <a:rPr lang="nl" dirty="0">
                <a:solidFill>
                  <a:schemeClr val="bg1"/>
                </a:solidFill>
                <a:latin typeface="Arial" panose="020B0604020202020204" pitchFamily="34" charset="0"/>
              </a:rPr>
              <a:t>Want die worden niet genoemd. </a:t>
            </a:r>
            <a:endParaRPr lang="nl-NL" dirty="0">
              <a:solidFill>
                <a:schemeClr val="bg1"/>
              </a:solidFill>
              <a:latin typeface="Arial" panose="020B0604020202020204" pitchFamily="34" charset="0"/>
            </a:endParaRPr>
          </a:p>
          <a:p>
            <a:pPr>
              <a:lnSpc>
                <a:spcPts val="2000"/>
              </a:lnSpc>
              <a:spcAft>
                <a:spcPts val="1200"/>
              </a:spcAft>
            </a:pPr>
            <a:r>
              <a:rPr lang="nl" dirty="0">
                <a:solidFill>
                  <a:schemeClr val="bg1"/>
                </a:solidFill>
                <a:latin typeface="Arial" panose="020B0604020202020204" pitchFamily="34" charset="0"/>
              </a:rPr>
              <a:t>We zien ook dat er nog heel veel dingen moeten verbeteren.  En, we zien dat een groot deel van die verbeteringen niet ingewikkeld zijn, gewoon soms heel simpel. </a:t>
            </a:r>
            <a:endParaRPr lang="nl-NL" dirty="0">
              <a:solidFill>
                <a:schemeClr val="bg1"/>
              </a:solidFill>
              <a:latin typeface="Arial" panose="020B0604020202020204" pitchFamily="34" charset="0"/>
            </a:endParaRPr>
          </a:p>
          <a:p>
            <a:pPr>
              <a:lnSpc>
                <a:spcPts val="2000"/>
              </a:lnSpc>
              <a:spcAft>
                <a:spcPts val="1200"/>
              </a:spcAft>
            </a:pPr>
            <a:r>
              <a:rPr lang="nl" dirty="0">
                <a:solidFill>
                  <a:schemeClr val="bg1"/>
                </a:solidFill>
                <a:latin typeface="Arial" panose="020B0604020202020204" pitchFamily="34" charset="0"/>
              </a:rPr>
              <a:t>Gewoon even iets anders aanleren, </a:t>
            </a:r>
            <a:br>
              <a:rPr lang="nl" dirty="0">
                <a:solidFill>
                  <a:schemeClr val="bg1"/>
                </a:solidFill>
                <a:latin typeface="Arial" panose="020B0604020202020204" pitchFamily="34" charset="0"/>
              </a:rPr>
            </a:br>
            <a:r>
              <a:rPr lang="nl" dirty="0">
                <a:solidFill>
                  <a:schemeClr val="bg1"/>
                </a:solidFill>
                <a:latin typeface="Arial" panose="020B0604020202020204" pitchFamily="34" charset="0"/>
              </a:rPr>
              <a:t>iets anders tegen de zaken aan kijken. </a:t>
            </a:r>
          </a:p>
          <a:p>
            <a:pPr>
              <a:lnSpc>
                <a:spcPts val="2000"/>
              </a:lnSpc>
              <a:spcAft>
                <a:spcPts val="1200"/>
              </a:spcAft>
            </a:pPr>
            <a:r>
              <a:rPr lang="nl" b="1" dirty="0">
                <a:solidFill>
                  <a:schemeClr val="bg1"/>
                </a:solidFill>
                <a:latin typeface="Arial" panose="020B0604020202020204" pitchFamily="34" charset="0"/>
              </a:rPr>
              <a:t>We laten het u zien. Kijkt u mee?</a:t>
            </a:r>
          </a:p>
        </p:txBody>
      </p:sp>
      <p:sp>
        <p:nvSpPr>
          <p:cNvPr id="8" name="Tekstvak 7"/>
          <p:cNvSpPr txBox="1"/>
          <p:nvPr/>
        </p:nvSpPr>
        <p:spPr>
          <a:xfrm>
            <a:off x="4076700" y="3683000"/>
            <a:ext cx="184666" cy="369332"/>
          </a:xfrm>
          <a:prstGeom prst="rect">
            <a:avLst/>
          </a:prstGeom>
          <a:noFill/>
        </p:spPr>
        <p:txBody>
          <a:bodyPr wrap="none" rtlCol="0">
            <a:spAutoFit/>
          </a:bodyPr>
          <a:lstStyle/>
          <a:p>
            <a:endParaRPr lang="nl-NL" dirty="0"/>
          </a:p>
        </p:txBody>
      </p:sp>
      <p:grpSp>
        <p:nvGrpSpPr>
          <p:cNvPr id="11" name="Group 10">
            <a:extLst>
              <a:ext uri="{FF2B5EF4-FFF2-40B4-BE49-F238E27FC236}">
                <a16:creationId xmlns:a16="http://schemas.microsoft.com/office/drawing/2014/main" id="{D2605462-F2CE-8949-A7EE-262A48E4A073}"/>
              </a:ext>
            </a:extLst>
          </p:cNvPr>
          <p:cNvGrpSpPr/>
          <p:nvPr/>
        </p:nvGrpSpPr>
        <p:grpSpPr>
          <a:xfrm>
            <a:off x="806336" y="2209800"/>
            <a:ext cx="3410209" cy="3983831"/>
            <a:chOff x="806336" y="2209800"/>
            <a:chExt cx="3410209" cy="3983831"/>
          </a:xfrm>
        </p:grpSpPr>
        <p:sp>
          <p:nvSpPr>
            <p:cNvPr id="9" name="Isosceles Triangle 22">
              <a:extLst>
                <a:ext uri="{FF2B5EF4-FFF2-40B4-BE49-F238E27FC236}">
                  <a16:creationId xmlns:a16="http://schemas.microsoft.com/office/drawing/2014/main" id="{D76FC489-1CEC-6348-B3DE-850D01EE08B7}"/>
                </a:ext>
              </a:extLst>
            </p:cNvPr>
            <p:cNvSpPr/>
            <p:nvPr/>
          </p:nvSpPr>
          <p:spPr>
            <a:xfrm rot="5400000">
              <a:off x="3922350" y="3960543"/>
              <a:ext cx="315988" cy="27240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B2CEAA2-BABD-A14C-99CE-B9F1092B400E}"/>
                </a:ext>
              </a:extLst>
            </p:cNvPr>
            <p:cNvSpPr/>
            <p:nvPr/>
          </p:nvSpPr>
          <p:spPr>
            <a:xfrm>
              <a:off x="806336" y="2209800"/>
              <a:ext cx="3183243" cy="398383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grpSp>
        <p:nvGrpSpPr>
          <p:cNvPr id="6" name="Group 5">
            <a:extLst>
              <a:ext uri="{FF2B5EF4-FFF2-40B4-BE49-F238E27FC236}">
                <a16:creationId xmlns:a16="http://schemas.microsoft.com/office/drawing/2014/main" id="{6DE8E2EA-E4E6-FB42-86B2-44EEE7FEEFBA}"/>
              </a:ext>
            </a:extLst>
          </p:cNvPr>
          <p:cNvGrpSpPr/>
          <p:nvPr/>
        </p:nvGrpSpPr>
        <p:grpSpPr>
          <a:xfrm>
            <a:off x="800144" y="635794"/>
            <a:ext cx="3188616" cy="1371600"/>
            <a:chOff x="800144" y="635794"/>
            <a:chExt cx="3188616" cy="1371600"/>
          </a:xfrm>
        </p:grpSpPr>
        <p:sp>
          <p:nvSpPr>
            <p:cNvPr id="7" name="Rectangle 6">
              <a:extLst>
                <a:ext uri="{FF2B5EF4-FFF2-40B4-BE49-F238E27FC236}">
                  <a16:creationId xmlns:a16="http://schemas.microsoft.com/office/drawing/2014/main" id="{540BDD7D-D1D7-6E4D-8A4E-9484EE7EEE82}"/>
                </a:ext>
              </a:extLst>
            </p:cNvPr>
            <p:cNvSpPr/>
            <p:nvPr/>
          </p:nvSpPr>
          <p:spPr>
            <a:xfrm>
              <a:off x="800144" y="635794"/>
              <a:ext cx="3188616" cy="137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txBox="1">
              <a:spLocks/>
            </p:cNvSpPr>
            <p:nvPr/>
          </p:nvSpPr>
          <p:spPr>
            <a:xfrm>
              <a:off x="837834" y="730427"/>
              <a:ext cx="3111866" cy="1112661"/>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lgn="ctr">
                <a:lnSpc>
                  <a:spcPct val="100000"/>
                </a:lnSpc>
                <a:buNone/>
              </a:pPr>
              <a:r>
                <a:rPr lang="en-US" sz="3600" b="1" dirty="0" err="1">
                  <a:solidFill>
                    <a:schemeClr val="bg1"/>
                  </a:solidFill>
                  <a:latin typeface="Arial" panose="020B0604020202020204" pitchFamily="34" charset="0"/>
                </a:rPr>
                <a:t>Voor</a:t>
              </a:r>
              <a:r>
                <a:rPr lang="en-US" sz="3600" b="1" dirty="0">
                  <a:solidFill>
                    <a:schemeClr val="bg1"/>
                  </a:solidFill>
                  <a:latin typeface="Arial" panose="020B0604020202020204" pitchFamily="34" charset="0"/>
                </a:rPr>
                <a:t> </a:t>
              </a:r>
              <a:br>
                <a:rPr lang="en-US" sz="3600" b="1" dirty="0">
                  <a:solidFill>
                    <a:schemeClr val="bg1"/>
                  </a:solidFill>
                  <a:latin typeface="Arial" panose="020B0604020202020204" pitchFamily="34" charset="0"/>
                </a:rPr>
              </a:br>
              <a:r>
                <a:rPr lang="en-US" sz="3600" b="1" dirty="0" err="1">
                  <a:solidFill>
                    <a:schemeClr val="bg1"/>
                  </a:solidFill>
                  <a:latin typeface="Arial" panose="020B0604020202020204" pitchFamily="34" charset="0"/>
                </a:rPr>
                <a:t>iedereen</a:t>
              </a:r>
              <a:r>
                <a:rPr lang="en-US" sz="3600" b="1" dirty="0">
                  <a:solidFill>
                    <a:schemeClr val="bg1"/>
                  </a:solidFill>
                  <a:latin typeface="Arial" panose="020B0604020202020204" pitchFamily="34" charset="0"/>
                </a:rPr>
                <a:t>?</a:t>
              </a:r>
            </a:p>
          </p:txBody>
        </p:sp>
      </p:grpSp>
      <p:sp>
        <p:nvSpPr>
          <p:cNvPr id="2" name="Title 1"/>
          <p:cNvSpPr>
            <a:spLocks noGrp="1"/>
          </p:cNvSpPr>
          <p:nvPr>
            <p:ph type="title" idx="4294967295"/>
          </p:nvPr>
        </p:nvSpPr>
        <p:spPr>
          <a:xfrm>
            <a:off x="832642" y="2579132"/>
            <a:ext cx="3111500" cy="2946400"/>
          </a:xfrm>
        </p:spPr>
        <p:txBody>
          <a:bodyPr>
            <a:noAutofit/>
          </a:bodyPr>
          <a:lstStyle/>
          <a:p>
            <a:br>
              <a:rPr lang="en-US" dirty="0"/>
            </a:br>
            <a:r>
              <a:rPr lang="en-US" b="1" dirty="0" err="1">
                <a:latin typeface="Arial" panose="020B0604020202020204" pitchFamily="34" charset="0"/>
              </a:rPr>
              <a:t>een</a:t>
            </a:r>
            <a:r>
              <a:rPr lang="en-US" b="1" dirty="0">
                <a:latin typeface="Arial" panose="020B0604020202020204" pitchFamily="34" charset="0"/>
              </a:rPr>
              <a:t> </a:t>
            </a:r>
            <a:br>
              <a:rPr lang="en-US" b="1" dirty="0">
                <a:latin typeface="Arial" panose="020B0604020202020204" pitchFamily="34" charset="0"/>
              </a:rPr>
            </a:br>
            <a:r>
              <a:rPr lang="en-US" b="1" dirty="0" err="1">
                <a:latin typeface="Arial" panose="020B0604020202020204" pitchFamily="34" charset="0"/>
              </a:rPr>
              <a:t>stapje</a:t>
            </a:r>
            <a:r>
              <a:rPr lang="en-US" b="1" dirty="0">
                <a:latin typeface="Arial" panose="020B0604020202020204" pitchFamily="34" charset="0"/>
              </a:rPr>
              <a:t> </a:t>
            </a:r>
            <a:br>
              <a:rPr lang="en-US" b="1" dirty="0">
                <a:latin typeface="Arial" panose="020B0604020202020204" pitchFamily="34" charset="0"/>
              </a:rPr>
            </a:br>
            <a:r>
              <a:rPr lang="en-US" b="1" dirty="0" err="1">
                <a:latin typeface="Arial" panose="020B0604020202020204" pitchFamily="34" charset="0"/>
              </a:rPr>
              <a:t>dichter</a:t>
            </a:r>
            <a:r>
              <a:rPr lang="en-US" b="1" dirty="0">
                <a:latin typeface="Arial" panose="020B0604020202020204" pitchFamily="34" charset="0"/>
              </a:rPr>
              <a:t> </a:t>
            </a:r>
            <a:br>
              <a:rPr lang="en-US" b="1" dirty="0">
                <a:latin typeface="Arial" panose="020B0604020202020204" pitchFamily="34" charset="0"/>
              </a:rPr>
            </a:br>
            <a:r>
              <a:rPr lang="en-US" b="1" dirty="0" err="1">
                <a:latin typeface="Arial" panose="020B0604020202020204" pitchFamily="34" charset="0"/>
              </a:rPr>
              <a:t>bij</a:t>
            </a:r>
            <a:br>
              <a:rPr lang="en-US" dirty="0"/>
            </a:br>
            <a:endParaRPr lang="en-US" dirty="0"/>
          </a:p>
        </p:txBody>
      </p:sp>
    </p:spTree>
    <p:extLst>
      <p:ext uri="{BB962C8B-B14F-4D97-AF65-F5344CB8AC3E}">
        <p14:creationId xmlns:p14="http://schemas.microsoft.com/office/powerpoint/2010/main" val="582026214"/>
      </p:ext>
    </p:extLst>
  </p:cSld>
  <p:clrMapOvr>
    <a:masterClrMapping/>
  </p:clrMapOvr>
  <mc:AlternateContent xmlns:mc="http://schemas.openxmlformats.org/markup-compatibility/2006">
    <mc:Choice xmlns:p14="http://schemas.microsoft.com/office/powerpoint/2010/main" Requires="p14">
      <p:transition p14:dur="10" advClick="0" advTm="25000"/>
    </mc:Choice>
    <mc:Fallback>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30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childTnLst>
                                </p:cTn>
                              </p:par>
                            </p:childTnLst>
                          </p:cTn>
                        </p:par>
                        <p:par>
                          <p:cTn id="20" fill="hold">
                            <p:stCondLst>
                              <p:cond delay="58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1000"/>
                                        <p:tgtEl>
                                          <p:spTgt spid="4">
                                            <p:txEl>
                                              <p:pRg st="1" end="1"/>
                                            </p:txEl>
                                          </p:spTgt>
                                        </p:tgtEl>
                                      </p:cBhvr>
                                    </p:animEffect>
                                  </p:childTnLst>
                                </p:cTn>
                              </p:par>
                            </p:childTnLst>
                          </p:cTn>
                        </p:par>
                        <p:par>
                          <p:cTn id="24" fill="hold">
                            <p:stCondLst>
                              <p:cond delay="770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1000"/>
                                        <p:tgtEl>
                                          <p:spTgt spid="4">
                                            <p:txEl>
                                              <p:pRg st="2" end="2"/>
                                            </p:txEl>
                                          </p:spTgt>
                                        </p:tgtEl>
                                      </p:cBhvr>
                                    </p:animEffect>
                                  </p:childTnLst>
                                </p:cTn>
                              </p:par>
                            </p:childTnLst>
                          </p:cTn>
                        </p:par>
                        <p:par>
                          <p:cTn id="28" fill="hold">
                            <p:stCondLst>
                              <p:cond delay="910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1000"/>
                                        <p:tgtEl>
                                          <p:spTgt spid="4">
                                            <p:txEl>
                                              <p:pRg st="3" end="3"/>
                                            </p:txEl>
                                          </p:spTgt>
                                        </p:tgtEl>
                                      </p:cBhvr>
                                    </p:animEffect>
                                  </p:childTnLst>
                                </p:cTn>
                              </p:par>
                            </p:childTnLst>
                          </p:cTn>
                        </p:par>
                        <p:par>
                          <p:cTn id="32" fill="hold">
                            <p:stCondLst>
                              <p:cond delay="12100"/>
                            </p:stCondLst>
                            <p:childTnLst>
                              <p:par>
                                <p:cTn id="33" presetID="10" presetClass="entr" presetSubtype="0" fill="hold" grpId="0" nodeType="afterEffect">
                                  <p:stCondLst>
                                    <p:cond delay="0"/>
                                  </p:stCondLst>
                                  <p:iterate type="wd">
                                    <p:tmPct val="10000"/>
                                  </p:iterate>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childTnLst>
                                </p:cTn>
                              </p:par>
                            </p:childTnLst>
                          </p:cTn>
                        </p:par>
                        <p:par>
                          <p:cTn id="36" fill="hold">
                            <p:stCondLst>
                              <p:cond delay="14100"/>
                            </p:stCondLst>
                            <p:childTnLst>
                              <p:par>
                                <p:cTn id="37" presetID="10" presetClass="entr" presetSubtype="0" fill="hold" grpId="0" nodeType="afterEffect">
                                  <p:stCondLst>
                                    <p:cond delay="0"/>
                                  </p:stCondLst>
                                  <p:iterate type="wd">
                                    <p:tmPct val="10000"/>
                                  </p:iterate>
                                  <p:childTnLst>
                                    <p:set>
                                      <p:cBhvr>
                                        <p:cTn id="38" dur="1" fill="hold">
                                          <p:stCondLst>
                                            <p:cond delay="0"/>
                                          </p:stCondLst>
                                        </p:cTn>
                                        <p:tgtEl>
                                          <p:spTgt spid="4">
                                            <p:txEl>
                                              <p:pRg st="5" end="5"/>
                                            </p:txEl>
                                          </p:spTgt>
                                        </p:tgtEl>
                                        <p:attrNameLst>
                                          <p:attrName>style.visibility</p:attrName>
                                        </p:attrNameLst>
                                      </p:cBhvr>
                                      <p:to>
                                        <p:strVal val="visible"/>
                                      </p:to>
                                    </p:set>
                                    <p:animEffect transition="in" filter="fade">
                                      <p:cBhvr>
                                        <p:cTn id="39" dur="1000"/>
                                        <p:tgtEl>
                                          <p:spTgt spid="4">
                                            <p:txEl>
                                              <p:pRg st="5" end="5"/>
                                            </p:txEl>
                                          </p:spTgt>
                                        </p:tgtEl>
                                      </p:cBhvr>
                                    </p:animEffect>
                                  </p:childTnLst>
                                </p:cTn>
                              </p:par>
                            </p:childTnLst>
                          </p:cTn>
                        </p:par>
                        <p:par>
                          <p:cTn id="40" fill="hold">
                            <p:stCondLst>
                              <p:cond delay="15600"/>
                            </p:stCondLst>
                            <p:childTnLst>
                              <p:par>
                                <p:cTn id="41" presetID="10" presetClass="entr" presetSubtype="0" fill="hold" grpId="0" nodeType="afterEffect">
                                  <p:stCondLst>
                                    <p:cond delay="0"/>
                                  </p:stCondLst>
                                  <p:iterate type="wd">
                                    <p:tmPct val="10000"/>
                                  </p:iterate>
                                  <p:childTnLst>
                                    <p:set>
                                      <p:cBhvr>
                                        <p:cTn id="42" dur="1" fill="hold">
                                          <p:stCondLst>
                                            <p:cond delay="0"/>
                                          </p:stCondLst>
                                        </p:cTn>
                                        <p:tgtEl>
                                          <p:spTgt spid="4">
                                            <p:txEl>
                                              <p:pRg st="6" end="6"/>
                                            </p:txEl>
                                          </p:spTgt>
                                        </p:tgtEl>
                                        <p:attrNameLst>
                                          <p:attrName>style.visibility</p:attrName>
                                        </p:attrNameLst>
                                      </p:cBhvr>
                                      <p:to>
                                        <p:strVal val="visible"/>
                                      </p:to>
                                    </p:set>
                                    <p:animEffect transition="in" filter="fade">
                                      <p:cBhvr>
                                        <p:cTn id="43" dur="1000"/>
                                        <p:tgtEl>
                                          <p:spTgt spid="4">
                                            <p:txEl>
                                              <p:pRg st="6" end="6"/>
                                            </p:txEl>
                                          </p:spTgt>
                                        </p:tgtEl>
                                      </p:cBhvr>
                                    </p:animEffect>
                                  </p:childTnLst>
                                </p:cTn>
                              </p:par>
                            </p:childTnLst>
                          </p:cTn>
                        </p:par>
                        <p:par>
                          <p:cTn id="44" fill="hold">
                            <p:stCondLst>
                              <p:cond delay="19700"/>
                            </p:stCondLst>
                            <p:childTnLst>
                              <p:par>
                                <p:cTn id="45" presetID="10" presetClass="entr" presetSubtype="0" fill="hold" grpId="0" nodeType="afterEffect">
                                  <p:stCondLst>
                                    <p:cond delay="0"/>
                                  </p:stCondLst>
                                  <p:iterate type="wd">
                                    <p:tmPct val="10000"/>
                                  </p:iterate>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1000"/>
                                        <p:tgtEl>
                                          <p:spTgt spid="4">
                                            <p:txEl>
                                              <p:pRg st="7" end="7"/>
                                            </p:txEl>
                                          </p:spTgt>
                                        </p:tgtEl>
                                      </p:cBhvr>
                                    </p:animEffect>
                                  </p:childTnLst>
                                </p:cTn>
                              </p:par>
                            </p:childTnLst>
                          </p:cTn>
                        </p:par>
                        <p:par>
                          <p:cTn id="48" fill="hold">
                            <p:stCondLst>
                              <p:cond delay="22000"/>
                            </p:stCondLst>
                            <p:childTnLst>
                              <p:par>
                                <p:cTn id="49" presetID="10" presetClass="entr" presetSubtype="0" fill="hold" grpId="0" nodeType="afterEffect">
                                  <p:stCondLst>
                                    <p:cond delay="0"/>
                                  </p:stCondLst>
                                  <p:iterate type="wd">
                                    <p:tmPct val="10000"/>
                                  </p:iterate>
                                  <p:childTnLst>
                                    <p:set>
                                      <p:cBhvr>
                                        <p:cTn id="50" dur="1" fill="hold">
                                          <p:stCondLst>
                                            <p:cond delay="0"/>
                                          </p:stCondLst>
                                        </p:cTn>
                                        <p:tgtEl>
                                          <p:spTgt spid="4">
                                            <p:txEl>
                                              <p:pRg st="8" end="8"/>
                                            </p:txEl>
                                          </p:spTgt>
                                        </p:tgtEl>
                                        <p:attrNameLst>
                                          <p:attrName>style.visibility</p:attrName>
                                        </p:attrNameLst>
                                      </p:cBhvr>
                                      <p:to>
                                        <p:strVal val="visible"/>
                                      </p:to>
                                    </p:set>
                                    <p:animEffect transition="in" filter="fade">
                                      <p:cBhvr>
                                        <p:cTn id="51"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uiExpan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3254" y="863598"/>
            <a:ext cx="1582484" cy="369332"/>
          </a:xfrm>
          <a:prstGeom prst="rect">
            <a:avLst/>
          </a:prstGeom>
        </p:spPr>
        <p:txBody>
          <a:bodyPr wrap="none">
            <a:spAutoFit/>
          </a:bodyPr>
          <a:lstStyle/>
          <a:p>
            <a:r>
              <a:rPr lang="en-US" dirty="0">
                <a:solidFill>
                  <a:schemeClr val="bg1"/>
                </a:solidFill>
                <a:latin typeface="Helvetica" charset="0"/>
              </a:rPr>
              <a:t>De </a:t>
            </a:r>
            <a:r>
              <a:rPr lang="en-US" dirty="0" err="1">
                <a:solidFill>
                  <a:schemeClr val="bg1"/>
                </a:solidFill>
                <a:latin typeface="Helvetica" charset="0"/>
              </a:rPr>
              <a:t>vragenlijst</a:t>
            </a:r>
            <a:endParaRPr lang="en-US" dirty="0">
              <a:solidFill>
                <a:schemeClr val="bg1"/>
              </a:solidFill>
              <a:effectLst/>
              <a:latin typeface="Helvetica" charset="0"/>
            </a:endParaRPr>
          </a:p>
        </p:txBody>
      </p:sp>
      <p:sp>
        <p:nvSpPr>
          <p:cNvPr id="5" name="Rectangle 4"/>
          <p:cNvSpPr/>
          <p:nvPr/>
        </p:nvSpPr>
        <p:spPr>
          <a:xfrm>
            <a:off x="1013254" y="1709514"/>
            <a:ext cx="3220995" cy="2246769"/>
          </a:xfrm>
          <a:prstGeom prst="rect">
            <a:avLst/>
          </a:prstGeom>
        </p:spPr>
        <p:txBody>
          <a:bodyPr wrap="square">
            <a:spAutoFit/>
          </a:bodyPr>
          <a:lstStyle/>
          <a:p>
            <a:r>
              <a:rPr lang="en-US" sz="1400" b="1" dirty="0">
                <a:latin typeface="Arial" panose="020B0604020202020204" pitchFamily="34" charset="0"/>
              </a:rPr>
              <a:t>We </a:t>
            </a:r>
            <a:r>
              <a:rPr lang="en-US" sz="1400" b="1" dirty="0" err="1">
                <a:latin typeface="Arial" panose="020B0604020202020204" pitchFamily="34" charset="0"/>
              </a:rPr>
              <a:t>hebben</a:t>
            </a:r>
            <a:r>
              <a:rPr lang="en-US" sz="1400" b="1" dirty="0">
                <a:latin typeface="Arial" panose="020B0604020202020204" pitchFamily="34" charset="0"/>
              </a:rPr>
              <a:t> de </a:t>
            </a:r>
            <a:r>
              <a:rPr lang="en-US" sz="1400" b="1" dirty="0" err="1">
                <a:latin typeface="Arial" panose="020B0604020202020204" pitchFamily="34" charset="0"/>
              </a:rPr>
              <a:t>deelnemers</a:t>
            </a:r>
            <a:r>
              <a:rPr lang="en-US" sz="1400" b="1" dirty="0">
                <a:latin typeface="Arial" panose="020B0604020202020204" pitchFamily="34" charset="0"/>
              </a:rPr>
              <a:t> in de </a:t>
            </a:r>
            <a:r>
              <a:rPr lang="en-US" sz="1400" b="1" dirty="0" err="1">
                <a:latin typeface="Arial" panose="020B0604020202020204" pitchFamily="34" charset="0"/>
              </a:rPr>
              <a:t>gelegenheid</a:t>
            </a:r>
            <a:r>
              <a:rPr lang="en-US" sz="1400" b="1" dirty="0">
                <a:latin typeface="Arial" panose="020B0604020202020204" pitchFamily="34" charset="0"/>
              </a:rPr>
              <a:t> </a:t>
            </a:r>
            <a:r>
              <a:rPr lang="en-US" sz="1400" b="1" dirty="0" err="1">
                <a:latin typeface="Arial" panose="020B0604020202020204" pitchFamily="34" charset="0"/>
              </a:rPr>
              <a:t>gesteld</a:t>
            </a:r>
            <a:r>
              <a:rPr lang="en-US" sz="1400" b="1" dirty="0">
                <a:latin typeface="Arial" panose="020B0604020202020204" pitchFamily="34" charset="0"/>
              </a:rPr>
              <a:t> om </a:t>
            </a:r>
            <a:r>
              <a:rPr lang="en-US" sz="1400" b="1" dirty="0" err="1">
                <a:latin typeface="Arial" panose="020B0604020202020204" pitchFamily="34" charset="0"/>
              </a:rPr>
              <a:t>hun</a:t>
            </a:r>
            <a:r>
              <a:rPr lang="en-US" sz="1400" b="1" dirty="0">
                <a:latin typeface="Arial" panose="020B0604020202020204" pitchFamily="34" charset="0"/>
              </a:rPr>
              <a:t> </a:t>
            </a:r>
            <a:r>
              <a:rPr lang="en-US" sz="1400" b="1" dirty="0" err="1">
                <a:latin typeface="Arial" panose="020B0604020202020204" pitchFamily="34" charset="0"/>
              </a:rPr>
              <a:t>ervaringen</a:t>
            </a:r>
            <a:r>
              <a:rPr lang="en-US" sz="1400" b="1" dirty="0">
                <a:latin typeface="Arial" panose="020B0604020202020204" pitchFamily="34" charset="0"/>
              </a:rPr>
              <a:t> </a:t>
            </a:r>
            <a:r>
              <a:rPr lang="en-US" sz="1400" b="1" dirty="0" err="1">
                <a:latin typeface="Arial" panose="020B0604020202020204" pitchFamily="34" charset="0"/>
              </a:rPr>
              <a:t>te</a:t>
            </a:r>
            <a:r>
              <a:rPr lang="en-US" sz="1400" b="1" dirty="0">
                <a:latin typeface="Arial" panose="020B0604020202020204" pitchFamily="34" charset="0"/>
              </a:rPr>
              <a:t> </a:t>
            </a:r>
            <a:r>
              <a:rPr lang="en-US" sz="1400" b="1" dirty="0" err="1">
                <a:latin typeface="Arial" panose="020B0604020202020204" pitchFamily="34" charset="0"/>
              </a:rPr>
              <a:t>delen</a:t>
            </a:r>
            <a:r>
              <a:rPr lang="en-US" sz="1400" b="1" dirty="0">
                <a:latin typeface="Arial" panose="020B0604020202020204" pitchFamily="34" charset="0"/>
              </a:rPr>
              <a:t> </a:t>
            </a:r>
            <a:r>
              <a:rPr lang="en-US" sz="1400" b="1" dirty="0" err="1">
                <a:latin typeface="Arial" panose="020B0604020202020204" pitchFamily="34" charset="0"/>
              </a:rPr>
              <a:t>binnen</a:t>
            </a:r>
            <a:r>
              <a:rPr lang="en-US" sz="1400" b="1" dirty="0">
                <a:latin typeface="Arial" panose="020B0604020202020204" pitchFamily="34" charset="0"/>
              </a:rPr>
              <a:t> </a:t>
            </a:r>
            <a:r>
              <a:rPr lang="en-US" sz="1400" b="1" dirty="0" err="1">
                <a:latin typeface="Arial" panose="020B0604020202020204" pitchFamily="34" charset="0"/>
              </a:rPr>
              <a:t>zes</a:t>
            </a:r>
            <a:endParaRPr lang="en-US" sz="1400" b="1" dirty="0">
              <a:latin typeface="Arial" panose="020B0604020202020204" pitchFamily="34" charset="0"/>
            </a:endParaRPr>
          </a:p>
          <a:p>
            <a:r>
              <a:rPr lang="en-US" sz="1400" b="1" dirty="0" err="1">
                <a:latin typeface="Arial" panose="020B0604020202020204" pitchFamily="34" charset="0"/>
              </a:rPr>
              <a:t>verschillende</a:t>
            </a:r>
            <a:r>
              <a:rPr lang="en-US" sz="1400" b="1" dirty="0">
                <a:latin typeface="Arial" panose="020B0604020202020204" pitchFamily="34" charset="0"/>
              </a:rPr>
              <a:t> </a:t>
            </a:r>
            <a:r>
              <a:rPr lang="en-US" sz="1400" b="1" dirty="0" err="1">
                <a:latin typeface="Arial" panose="020B0604020202020204" pitchFamily="34" charset="0"/>
              </a:rPr>
              <a:t>gebieden</a:t>
            </a:r>
            <a:r>
              <a:rPr lang="en-US" sz="1400" b="1" dirty="0">
                <a:latin typeface="Arial" panose="020B0604020202020204" pitchFamily="34" charset="0"/>
              </a:rPr>
              <a:t>. </a:t>
            </a:r>
          </a:p>
          <a:p>
            <a:endParaRPr lang="en-US" sz="1400" b="1" dirty="0">
              <a:latin typeface="Arial" panose="020B0604020202020204" pitchFamily="34" charset="0"/>
            </a:endParaRPr>
          </a:p>
          <a:p>
            <a:r>
              <a:rPr lang="en-US" sz="1400" b="1" dirty="0">
                <a:latin typeface="Arial" panose="020B0604020202020204" pitchFamily="34" charset="0"/>
              </a:rPr>
              <a:t>We </a:t>
            </a:r>
            <a:r>
              <a:rPr lang="en-US" sz="1400" b="1" dirty="0" err="1">
                <a:latin typeface="Arial" panose="020B0604020202020204" pitchFamily="34" charset="0"/>
              </a:rPr>
              <a:t>beschrijven</a:t>
            </a:r>
            <a:r>
              <a:rPr lang="en-US" sz="1400" b="1" dirty="0">
                <a:latin typeface="Arial" panose="020B0604020202020204" pitchFamily="34" charset="0"/>
              </a:rPr>
              <a:t> de </a:t>
            </a:r>
            <a:r>
              <a:rPr lang="en-US" sz="1400" b="1" dirty="0" err="1">
                <a:latin typeface="Arial" panose="020B0604020202020204" pitchFamily="34" charset="0"/>
              </a:rPr>
              <a:t>gebieden</a:t>
            </a:r>
            <a:r>
              <a:rPr lang="en-US" sz="1400" b="1" dirty="0">
                <a:latin typeface="Arial" panose="020B0604020202020204" pitchFamily="34" charset="0"/>
              </a:rPr>
              <a:t> </a:t>
            </a:r>
            <a:r>
              <a:rPr lang="en-US" sz="1400" b="1" dirty="0" err="1">
                <a:latin typeface="Arial" panose="020B0604020202020204" pitchFamily="34" charset="0"/>
              </a:rPr>
              <a:t>zoals</a:t>
            </a:r>
            <a:r>
              <a:rPr lang="en-US" sz="1400" b="1" dirty="0">
                <a:latin typeface="Arial" panose="020B0604020202020204" pitchFamily="34" charset="0"/>
              </a:rPr>
              <a:t> we </a:t>
            </a:r>
            <a:r>
              <a:rPr lang="en-US" sz="1400" b="1" dirty="0" err="1">
                <a:latin typeface="Arial" panose="020B0604020202020204" pitchFamily="34" charset="0"/>
              </a:rPr>
              <a:t>ze</a:t>
            </a:r>
            <a:r>
              <a:rPr lang="en-US" sz="1400" b="1" dirty="0">
                <a:latin typeface="Arial" panose="020B0604020202020204" pitchFamily="34" charset="0"/>
              </a:rPr>
              <a:t> in de </a:t>
            </a:r>
            <a:r>
              <a:rPr lang="en-US" sz="1400" b="1" dirty="0" err="1">
                <a:latin typeface="Arial" panose="020B0604020202020204" pitchFamily="34" charset="0"/>
              </a:rPr>
              <a:t>inleidingen</a:t>
            </a:r>
            <a:r>
              <a:rPr lang="en-US" sz="1400" b="1" dirty="0">
                <a:latin typeface="Arial" panose="020B0604020202020204" pitchFamily="34" charset="0"/>
              </a:rPr>
              <a:t> van de</a:t>
            </a:r>
          </a:p>
          <a:p>
            <a:r>
              <a:rPr lang="en-US" sz="1400" b="1" dirty="0" err="1">
                <a:latin typeface="Arial" panose="020B0604020202020204" pitchFamily="34" charset="0"/>
              </a:rPr>
              <a:t>vragen</a:t>
            </a:r>
            <a:r>
              <a:rPr lang="en-US" sz="1400" b="1" dirty="0">
                <a:latin typeface="Arial" panose="020B0604020202020204" pitchFamily="34" charset="0"/>
              </a:rPr>
              <a:t> </a:t>
            </a:r>
            <a:r>
              <a:rPr lang="en-US" sz="1400" b="1" dirty="0" err="1">
                <a:latin typeface="Arial" panose="020B0604020202020204" pitchFamily="34" charset="0"/>
              </a:rPr>
              <a:t>hebben</a:t>
            </a:r>
            <a:r>
              <a:rPr lang="en-US" sz="1400" b="1" dirty="0">
                <a:latin typeface="Arial" panose="020B0604020202020204" pitchFamily="34" charset="0"/>
              </a:rPr>
              <a:t> </a:t>
            </a:r>
            <a:r>
              <a:rPr lang="en-US" sz="1400" b="1" dirty="0" err="1">
                <a:latin typeface="Arial" panose="020B0604020202020204" pitchFamily="34" charset="0"/>
              </a:rPr>
              <a:t>geschreven</a:t>
            </a:r>
            <a:r>
              <a:rPr lang="en-US" sz="1400" b="1" dirty="0">
                <a:latin typeface="Arial" panose="020B0604020202020204" pitchFamily="34" charset="0"/>
              </a:rPr>
              <a:t>.</a:t>
            </a:r>
          </a:p>
          <a:p>
            <a:endParaRPr lang="en-US" sz="1400" b="1" dirty="0">
              <a:latin typeface="Arial" panose="020B0604020202020204" pitchFamily="34" charset="0"/>
            </a:endParaRPr>
          </a:p>
          <a:p>
            <a:endParaRPr lang="en-US" sz="1400" b="1" dirty="0">
              <a:latin typeface="Arial" panose="020B0604020202020204" pitchFamily="34" charset="0"/>
            </a:endParaRPr>
          </a:p>
        </p:txBody>
      </p:sp>
      <p:sp>
        <p:nvSpPr>
          <p:cNvPr id="14" name="Rectangle 13"/>
          <p:cNvSpPr/>
          <p:nvPr/>
        </p:nvSpPr>
        <p:spPr>
          <a:xfrm>
            <a:off x="1054981" y="3782416"/>
            <a:ext cx="6096000" cy="1754326"/>
          </a:xfrm>
          <a:prstGeom prst="rect">
            <a:avLst/>
          </a:prstGeom>
        </p:spPr>
        <p:txBody>
          <a:bodyPr>
            <a:spAutoFit/>
          </a:bodyPr>
          <a:lstStyle/>
          <a:p>
            <a:r>
              <a:rPr lang="en-US" b="1" dirty="0">
                <a:latin typeface="Arial" panose="020B0604020202020204" pitchFamily="34" charset="0"/>
              </a:rPr>
              <a:t>• </a:t>
            </a:r>
            <a:r>
              <a:rPr lang="en-US" b="1" dirty="0" err="1">
                <a:latin typeface="Arial" panose="020B0604020202020204" pitchFamily="34" charset="0"/>
              </a:rPr>
              <a:t>Werk</a:t>
            </a:r>
            <a:r>
              <a:rPr lang="en-US" b="1" dirty="0">
                <a:latin typeface="Arial" panose="020B0604020202020204" pitchFamily="34" charset="0"/>
              </a:rPr>
              <a:t> </a:t>
            </a:r>
            <a:r>
              <a:rPr lang="en-US" b="1" dirty="0" err="1">
                <a:latin typeface="Arial" panose="020B0604020202020204" pitchFamily="34" charset="0"/>
              </a:rPr>
              <a:t>en</a:t>
            </a:r>
            <a:r>
              <a:rPr lang="en-US" b="1" dirty="0">
                <a:latin typeface="Arial" panose="020B0604020202020204" pitchFamily="34" charset="0"/>
              </a:rPr>
              <a:t> school</a:t>
            </a:r>
          </a:p>
          <a:p>
            <a:r>
              <a:rPr lang="en-US" b="1" dirty="0">
                <a:latin typeface="Arial" panose="020B0604020202020204" pitchFamily="34" charset="0"/>
              </a:rPr>
              <a:t>• Media</a:t>
            </a:r>
          </a:p>
          <a:p>
            <a:r>
              <a:rPr lang="en-US" b="1" dirty="0">
                <a:latin typeface="Arial" panose="020B0604020202020204" pitchFamily="34" charset="0"/>
              </a:rPr>
              <a:t>• </a:t>
            </a:r>
            <a:r>
              <a:rPr lang="en-US" b="1" dirty="0" err="1">
                <a:latin typeface="Arial" panose="020B0604020202020204" pitchFamily="34" charset="0"/>
              </a:rPr>
              <a:t>Onderweg</a:t>
            </a:r>
            <a:endParaRPr lang="en-US" b="1" dirty="0">
              <a:latin typeface="Arial" panose="020B0604020202020204" pitchFamily="34" charset="0"/>
            </a:endParaRPr>
          </a:p>
          <a:p>
            <a:r>
              <a:rPr lang="en-US" b="1" dirty="0">
                <a:latin typeface="Arial" panose="020B0604020202020204" pitchFamily="34" charset="0"/>
              </a:rPr>
              <a:t>• </a:t>
            </a:r>
            <a:r>
              <a:rPr lang="en-US" b="1" dirty="0" err="1">
                <a:latin typeface="Arial" panose="020B0604020202020204" pitchFamily="34" charset="0"/>
              </a:rPr>
              <a:t>Winkels</a:t>
            </a:r>
            <a:r>
              <a:rPr lang="en-US" b="1" dirty="0">
                <a:latin typeface="Arial" panose="020B0604020202020204" pitchFamily="34" charset="0"/>
              </a:rPr>
              <a:t> </a:t>
            </a:r>
            <a:r>
              <a:rPr lang="en-US" b="1" dirty="0" err="1">
                <a:latin typeface="Arial" panose="020B0604020202020204" pitchFamily="34" charset="0"/>
              </a:rPr>
              <a:t>en</a:t>
            </a:r>
            <a:r>
              <a:rPr lang="en-US" b="1" dirty="0">
                <a:latin typeface="Arial" panose="020B0604020202020204" pitchFamily="34" charset="0"/>
              </a:rPr>
              <a:t> </a:t>
            </a:r>
            <a:r>
              <a:rPr lang="en-US" b="1" dirty="0" err="1">
                <a:latin typeface="Arial" panose="020B0604020202020204" pitchFamily="34" charset="0"/>
              </a:rPr>
              <a:t>horeca</a:t>
            </a:r>
            <a:endParaRPr lang="en-US" b="1" dirty="0">
              <a:latin typeface="Arial" panose="020B0604020202020204" pitchFamily="34" charset="0"/>
            </a:endParaRPr>
          </a:p>
          <a:p>
            <a:r>
              <a:rPr lang="en-US" b="1" dirty="0">
                <a:latin typeface="Arial" panose="020B0604020202020204" pitchFamily="34" charset="0"/>
              </a:rPr>
              <a:t>• </a:t>
            </a:r>
            <a:r>
              <a:rPr lang="en-US" b="1" dirty="0" err="1">
                <a:latin typeface="Arial" panose="020B0604020202020204" pitchFamily="34" charset="0"/>
              </a:rPr>
              <a:t>Vrije</a:t>
            </a:r>
            <a:r>
              <a:rPr lang="en-US" b="1" dirty="0">
                <a:latin typeface="Arial" panose="020B0604020202020204" pitchFamily="34" charset="0"/>
              </a:rPr>
              <a:t> </a:t>
            </a:r>
            <a:r>
              <a:rPr lang="en-US" b="1" dirty="0" err="1">
                <a:latin typeface="Arial" panose="020B0604020202020204" pitchFamily="34" charset="0"/>
              </a:rPr>
              <a:t>tijd</a:t>
            </a:r>
            <a:endParaRPr lang="en-US" b="1" dirty="0">
              <a:latin typeface="Arial" panose="020B0604020202020204" pitchFamily="34" charset="0"/>
            </a:endParaRPr>
          </a:p>
          <a:p>
            <a:r>
              <a:rPr lang="en-US" b="1" dirty="0">
                <a:latin typeface="Arial" panose="020B0604020202020204" pitchFamily="34" charset="0"/>
              </a:rPr>
              <a:t>• </a:t>
            </a:r>
            <a:r>
              <a:rPr lang="en-US" b="1" dirty="0" err="1">
                <a:latin typeface="Arial" panose="020B0604020202020204" pitchFamily="34" charset="0"/>
              </a:rPr>
              <a:t>Openbare</a:t>
            </a:r>
            <a:r>
              <a:rPr lang="en-US" b="1" dirty="0">
                <a:latin typeface="Arial" panose="020B0604020202020204" pitchFamily="34" charset="0"/>
              </a:rPr>
              <a:t> </a:t>
            </a:r>
            <a:r>
              <a:rPr lang="en-US" b="1" dirty="0" err="1">
                <a:latin typeface="Arial" panose="020B0604020202020204" pitchFamily="34" charset="0"/>
              </a:rPr>
              <a:t>gebouwen</a:t>
            </a:r>
            <a:endParaRPr lang="en-US" b="1" dirty="0">
              <a:latin typeface="Arial" panose="020B0604020202020204" pitchFamily="34" charset="0"/>
            </a:endParaRPr>
          </a:p>
        </p:txBody>
      </p:sp>
      <p:grpSp>
        <p:nvGrpSpPr>
          <p:cNvPr id="18" name="Group 17"/>
          <p:cNvGrpSpPr/>
          <p:nvPr/>
        </p:nvGrpSpPr>
        <p:grpSpPr>
          <a:xfrm>
            <a:off x="5388029" y="902970"/>
            <a:ext cx="5698773" cy="5233771"/>
            <a:chOff x="-844736" y="872896"/>
            <a:chExt cx="5698773" cy="5233771"/>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18" y="872896"/>
              <a:ext cx="5120055" cy="5233771"/>
            </a:xfrm>
            <a:prstGeom prst="rect">
              <a:avLst/>
            </a:prstGeom>
          </p:spPr>
        </p:pic>
        <p:sp>
          <p:nvSpPr>
            <p:cNvPr id="15" name="Rectangle 14"/>
            <p:cNvSpPr/>
            <p:nvPr/>
          </p:nvSpPr>
          <p:spPr>
            <a:xfrm>
              <a:off x="-844736" y="1043674"/>
              <a:ext cx="2834366" cy="523220"/>
            </a:xfrm>
            <a:prstGeom prst="rect">
              <a:avLst/>
            </a:prstGeom>
          </p:spPr>
          <p:txBody>
            <a:bodyPr wrap="none">
              <a:spAutoFit/>
            </a:bodyPr>
            <a:lstStyle/>
            <a:p>
              <a:r>
                <a:rPr lang="en-US" sz="2800" b="1" dirty="0" err="1">
                  <a:latin typeface="Arial" panose="020B0604020202020204" pitchFamily="34" charset="0"/>
                </a:rPr>
                <a:t>Werk</a:t>
              </a:r>
              <a:r>
                <a:rPr lang="en-US" sz="2800" b="1" dirty="0">
                  <a:latin typeface="Arial" panose="020B0604020202020204" pitchFamily="34" charset="0"/>
                </a:rPr>
                <a:t> </a:t>
              </a:r>
              <a:r>
                <a:rPr lang="en-US" sz="2800" b="1" dirty="0" err="1">
                  <a:latin typeface="Arial" panose="020B0604020202020204" pitchFamily="34" charset="0"/>
                </a:rPr>
                <a:t>en</a:t>
              </a:r>
              <a:r>
                <a:rPr lang="en-US" sz="2800" b="1" dirty="0">
                  <a:latin typeface="Arial" panose="020B0604020202020204" pitchFamily="34" charset="0"/>
                </a:rPr>
                <a:t> school</a:t>
              </a:r>
            </a:p>
          </p:txBody>
        </p:sp>
      </p:grpSp>
      <p:grpSp>
        <p:nvGrpSpPr>
          <p:cNvPr id="20" name="Group 19"/>
          <p:cNvGrpSpPr/>
          <p:nvPr/>
        </p:nvGrpSpPr>
        <p:grpSpPr>
          <a:xfrm>
            <a:off x="5415557" y="1054654"/>
            <a:ext cx="5858552" cy="4948093"/>
            <a:chOff x="5246531" y="918349"/>
            <a:chExt cx="5858552" cy="4948093"/>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451" y="1113120"/>
              <a:ext cx="5489632" cy="4753322"/>
            </a:xfrm>
            <a:prstGeom prst="rect">
              <a:avLst/>
            </a:prstGeom>
          </p:spPr>
        </p:pic>
        <p:sp>
          <p:nvSpPr>
            <p:cNvPr id="19" name="Rectangle 18"/>
            <p:cNvSpPr/>
            <p:nvPr/>
          </p:nvSpPr>
          <p:spPr>
            <a:xfrm>
              <a:off x="5246531" y="918349"/>
              <a:ext cx="1223412" cy="523220"/>
            </a:xfrm>
            <a:prstGeom prst="rect">
              <a:avLst/>
            </a:prstGeom>
          </p:spPr>
          <p:txBody>
            <a:bodyPr wrap="none">
              <a:spAutoFit/>
            </a:bodyPr>
            <a:lstStyle/>
            <a:p>
              <a:r>
                <a:rPr lang="en-US" sz="2800" b="1" dirty="0">
                  <a:latin typeface="Arial" panose="020B0604020202020204" pitchFamily="34" charset="0"/>
                </a:rPr>
                <a:t>Media</a:t>
              </a:r>
            </a:p>
          </p:txBody>
        </p:sp>
      </p:grpSp>
      <p:grpSp>
        <p:nvGrpSpPr>
          <p:cNvPr id="22" name="Group 21"/>
          <p:cNvGrpSpPr/>
          <p:nvPr/>
        </p:nvGrpSpPr>
        <p:grpSpPr>
          <a:xfrm>
            <a:off x="5395877" y="791300"/>
            <a:ext cx="4220871" cy="5165580"/>
            <a:chOff x="5529547" y="941088"/>
            <a:chExt cx="4220871" cy="516558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8451" y="941088"/>
              <a:ext cx="3841967" cy="5165580"/>
            </a:xfrm>
            <a:prstGeom prst="rect">
              <a:avLst/>
            </a:prstGeom>
          </p:spPr>
        </p:pic>
        <p:sp>
          <p:nvSpPr>
            <p:cNvPr id="21" name="Rectangle 20"/>
            <p:cNvSpPr/>
            <p:nvPr/>
          </p:nvSpPr>
          <p:spPr>
            <a:xfrm>
              <a:off x="5529547" y="1186294"/>
              <a:ext cx="1573892" cy="523220"/>
            </a:xfrm>
            <a:prstGeom prst="rect">
              <a:avLst/>
            </a:prstGeom>
          </p:spPr>
          <p:txBody>
            <a:bodyPr wrap="none">
              <a:spAutoFit/>
            </a:bodyPr>
            <a:lstStyle/>
            <a:p>
              <a:r>
                <a:rPr lang="en-US" sz="2800" b="1" dirty="0" err="1">
                  <a:latin typeface="Arial" panose="020B0604020202020204" pitchFamily="34" charset="0"/>
                </a:rPr>
                <a:t>Vrije</a:t>
              </a:r>
              <a:r>
                <a:rPr lang="en-US" sz="2800" b="1" dirty="0">
                  <a:latin typeface="Arial" panose="020B0604020202020204" pitchFamily="34" charset="0"/>
                </a:rPr>
                <a:t> </a:t>
              </a:r>
              <a:r>
                <a:rPr lang="en-US" sz="2800" b="1" dirty="0" err="1">
                  <a:latin typeface="Arial" panose="020B0604020202020204" pitchFamily="34" charset="0"/>
                </a:rPr>
                <a:t>tijd</a:t>
              </a:r>
              <a:endParaRPr lang="en-US" sz="2800" b="1" dirty="0">
                <a:latin typeface="Arial" panose="020B0604020202020204" pitchFamily="34" charset="0"/>
              </a:endParaRPr>
            </a:p>
          </p:txBody>
        </p:sp>
      </p:grpSp>
      <p:grpSp>
        <p:nvGrpSpPr>
          <p:cNvPr id="24" name="Group 23"/>
          <p:cNvGrpSpPr/>
          <p:nvPr/>
        </p:nvGrpSpPr>
        <p:grpSpPr>
          <a:xfrm>
            <a:off x="5395877" y="1061423"/>
            <a:ext cx="5510901" cy="5152215"/>
            <a:chOff x="5761213" y="1017672"/>
            <a:chExt cx="5510901" cy="5152215"/>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1356" y="1540892"/>
              <a:ext cx="4360758" cy="4628995"/>
            </a:xfrm>
            <a:prstGeom prst="rect">
              <a:avLst/>
            </a:prstGeom>
          </p:spPr>
        </p:pic>
        <p:sp>
          <p:nvSpPr>
            <p:cNvPr id="23" name="Rectangle 22"/>
            <p:cNvSpPr/>
            <p:nvPr/>
          </p:nvSpPr>
          <p:spPr>
            <a:xfrm>
              <a:off x="5761213" y="1017672"/>
              <a:ext cx="3337837" cy="523220"/>
            </a:xfrm>
            <a:prstGeom prst="rect">
              <a:avLst/>
            </a:prstGeom>
          </p:spPr>
          <p:txBody>
            <a:bodyPr wrap="none">
              <a:spAutoFit/>
            </a:bodyPr>
            <a:lstStyle/>
            <a:p>
              <a:r>
                <a:rPr lang="en-US" sz="2800" b="1" dirty="0" err="1">
                  <a:latin typeface="Arial" panose="020B0604020202020204" pitchFamily="34" charset="0"/>
                </a:rPr>
                <a:t>Winkels</a:t>
              </a:r>
              <a:r>
                <a:rPr lang="en-US" sz="2800" b="1" dirty="0">
                  <a:latin typeface="Arial" panose="020B0604020202020204" pitchFamily="34" charset="0"/>
                </a:rPr>
                <a:t> </a:t>
              </a:r>
              <a:r>
                <a:rPr lang="en-US" sz="2800" b="1" dirty="0" err="1">
                  <a:latin typeface="Arial" panose="020B0604020202020204" pitchFamily="34" charset="0"/>
                </a:rPr>
                <a:t>en</a:t>
              </a:r>
              <a:r>
                <a:rPr lang="en-US" sz="2800" b="1" dirty="0">
                  <a:latin typeface="Arial" panose="020B0604020202020204" pitchFamily="34" charset="0"/>
                </a:rPr>
                <a:t> </a:t>
              </a:r>
              <a:r>
                <a:rPr lang="en-US" sz="2800" b="1" dirty="0" err="1">
                  <a:latin typeface="Arial" panose="020B0604020202020204" pitchFamily="34" charset="0"/>
                </a:rPr>
                <a:t>horeca</a:t>
              </a:r>
              <a:endParaRPr lang="en-US" sz="2800" b="1" dirty="0">
                <a:latin typeface="Arial" panose="020B0604020202020204" pitchFamily="34" charset="0"/>
              </a:endParaRPr>
            </a:p>
          </p:txBody>
        </p:sp>
      </p:grpSp>
      <p:grpSp>
        <p:nvGrpSpPr>
          <p:cNvPr id="26" name="Group 25"/>
          <p:cNvGrpSpPr/>
          <p:nvPr/>
        </p:nvGrpSpPr>
        <p:grpSpPr>
          <a:xfrm>
            <a:off x="5424014" y="874410"/>
            <a:ext cx="5569737" cy="5067560"/>
            <a:chOff x="5602578" y="874410"/>
            <a:chExt cx="5569737" cy="506756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8290" y="874410"/>
              <a:ext cx="5344025" cy="5067560"/>
            </a:xfrm>
            <a:prstGeom prst="rect">
              <a:avLst/>
            </a:prstGeom>
          </p:spPr>
        </p:pic>
        <p:sp>
          <p:nvSpPr>
            <p:cNvPr id="25" name="Rectangle 24"/>
            <p:cNvSpPr/>
            <p:nvPr/>
          </p:nvSpPr>
          <p:spPr>
            <a:xfrm>
              <a:off x="5602578" y="1043674"/>
              <a:ext cx="1955407" cy="523220"/>
            </a:xfrm>
            <a:prstGeom prst="rect">
              <a:avLst/>
            </a:prstGeom>
          </p:spPr>
          <p:txBody>
            <a:bodyPr wrap="none">
              <a:spAutoFit/>
            </a:bodyPr>
            <a:lstStyle/>
            <a:p>
              <a:r>
                <a:rPr lang="en-US" sz="2800" b="1" dirty="0" err="1">
                  <a:latin typeface="Arial" panose="020B0604020202020204" pitchFamily="34" charset="0"/>
                </a:rPr>
                <a:t>Onderweg</a:t>
              </a:r>
              <a:endParaRPr lang="en-US" sz="2800" b="1" dirty="0">
                <a:latin typeface="Arial" panose="020B0604020202020204" pitchFamily="34" charset="0"/>
              </a:endParaRPr>
            </a:p>
          </p:txBody>
        </p:sp>
      </p:grpSp>
      <p:grpSp>
        <p:nvGrpSpPr>
          <p:cNvPr id="29" name="Group 28"/>
          <p:cNvGrpSpPr/>
          <p:nvPr/>
        </p:nvGrpSpPr>
        <p:grpSpPr>
          <a:xfrm>
            <a:off x="5165902" y="752856"/>
            <a:ext cx="6435925" cy="5310668"/>
            <a:chOff x="5101148" y="752856"/>
            <a:chExt cx="6435925" cy="5310668"/>
          </a:xfrm>
        </p:grpSpPr>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1148" y="752856"/>
              <a:ext cx="6435925" cy="5310668"/>
            </a:xfrm>
            <a:prstGeom prst="rect">
              <a:avLst/>
            </a:prstGeom>
          </p:spPr>
        </p:pic>
        <p:sp>
          <p:nvSpPr>
            <p:cNvPr id="27" name="Rectangle 26"/>
            <p:cNvSpPr/>
            <p:nvPr/>
          </p:nvSpPr>
          <p:spPr>
            <a:xfrm>
              <a:off x="6409991" y="1043674"/>
              <a:ext cx="3740126" cy="523220"/>
            </a:xfrm>
            <a:prstGeom prst="rect">
              <a:avLst/>
            </a:prstGeom>
          </p:spPr>
          <p:txBody>
            <a:bodyPr wrap="none">
              <a:spAutoFit/>
            </a:bodyPr>
            <a:lstStyle/>
            <a:p>
              <a:r>
                <a:rPr lang="en-US" sz="2800" b="1" dirty="0" err="1">
                  <a:latin typeface="Arial" panose="020B0604020202020204" pitchFamily="34" charset="0"/>
                </a:rPr>
                <a:t>Openbare</a:t>
              </a:r>
              <a:r>
                <a:rPr lang="en-US" sz="2800" b="1" dirty="0">
                  <a:latin typeface="Arial" panose="020B0604020202020204" pitchFamily="34" charset="0"/>
                </a:rPr>
                <a:t> </a:t>
              </a:r>
              <a:r>
                <a:rPr lang="en-US" sz="2800" b="1" dirty="0" err="1">
                  <a:latin typeface="Arial" panose="020B0604020202020204" pitchFamily="34" charset="0"/>
                </a:rPr>
                <a:t>gebouwen</a:t>
              </a:r>
              <a:endParaRPr lang="en-US" sz="2800" b="1" dirty="0">
                <a:latin typeface="Arial" panose="020B0604020202020204" pitchFamily="34" charset="0"/>
              </a:endParaRPr>
            </a:p>
          </p:txBody>
        </p:sp>
      </p:grpSp>
      <p:sp>
        <p:nvSpPr>
          <p:cNvPr id="30" name="TextBox 29"/>
          <p:cNvSpPr txBox="1"/>
          <p:nvPr/>
        </p:nvSpPr>
        <p:spPr>
          <a:xfrm>
            <a:off x="6116116" y="2106848"/>
            <a:ext cx="3776322" cy="646331"/>
          </a:xfrm>
          <a:prstGeom prst="rect">
            <a:avLst/>
          </a:prstGeom>
          <a:noFill/>
        </p:spPr>
        <p:txBody>
          <a:bodyPr wrap="square" rtlCol="0">
            <a:spAutoFit/>
          </a:bodyPr>
          <a:lstStyle/>
          <a:p>
            <a:r>
              <a:rPr lang="en-US" sz="3600" b="1" dirty="0">
                <a:solidFill>
                  <a:schemeClr val="bg1"/>
                </a:solidFill>
                <a:latin typeface="Arial" panose="020B0604020202020204" pitchFamily="34" charset="0"/>
              </a:rPr>
              <a:t>WELKOM!</a:t>
            </a:r>
          </a:p>
        </p:txBody>
      </p:sp>
      <p:sp>
        <p:nvSpPr>
          <p:cNvPr id="31" name="Rectangle 30"/>
          <p:cNvSpPr/>
          <p:nvPr/>
        </p:nvSpPr>
        <p:spPr>
          <a:xfrm>
            <a:off x="6546020" y="4698028"/>
            <a:ext cx="3857146" cy="584775"/>
          </a:xfrm>
          <a:prstGeom prst="rect">
            <a:avLst/>
          </a:prstGeom>
        </p:spPr>
        <p:txBody>
          <a:bodyPr wrap="none">
            <a:spAutoFit/>
          </a:bodyPr>
          <a:lstStyle/>
          <a:p>
            <a:r>
              <a:rPr lang="en-US" sz="3200" b="1" dirty="0">
                <a:latin typeface="Arial" panose="020B0604020202020204" pitchFamily="34" charset="0"/>
              </a:rPr>
              <a:t>VOOR IEDEREEN?</a:t>
            </a:r>
          </a:p>
        </p:txBody>
      </p:sp>
    </p:spTree>
    <p:extLst>
      <p:ext uri="{BB962C8B-B14F-4D97-AF65-F5344CB8AC3E}">
        <p14:creationId xmlns:p14="http://schemas.microsoft.com/office/powerpoint/2010/main" val="1617619139"/>
      </p:ext>
    </p:extLst>
  </p:cSld>
  <p:clrMapOvr>
    <a:masterClrMapping/>
  </p:clrMapOvr>
  <mc:AlternateContent xmlns:mc="http://schemas.openxmlformats.org/markup-compatibility/2006" xmlns:p14="http://schemas.microsoft.com/office/powerpoint/2010/main">
    <mc:Choice Requires="p14">
      <p:transition p14:dur="10" advClick="0" advTm="17000"/>
    </mc:Choice>
    <mc:Fallback xmlns="">
      <p:transition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fade">
                                      <p:cBhvr>
                                        <p:cTn id="10" dur="500"/>
                                        <p:tgtEl>
                                          <p:spTgt spid="1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fade">
                                      <p:cBhvr>
                                        <p:cTn id="13" dur="500"/>
                                        <p:tgtEl>
                                          <p:spTgt spid="1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fade">
                                      <p:cBhvr>
                                        <p:cTn id="16" dur="500"/>
                                        <p:tgtEl>
                                          <p:spTgt spid="1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Effect transition="in" filter="fade">
                                      <p:cBhvr>
                                        <p:cTn id="19" dur="500"/>
                                        <p:tgtEl>
                                          <p:spTgt spid="1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xEl>
                                              <p:pRg st="5" end="5"/>
                                            </p:txEl>
                                          </p:spTgt>
                                        </p:tgtEl>
                                        <p:attrNameLst>
                                          <p:attrName>style.visibility</p:attrName>
                                        </p:attrNameLst>
                                      </p:cBhvr>
                                      <p:to>
                                        <p:strVal val="visible"/>
                                      </p:to>
                                    </p:set>
                                    <p:animEffect transition="in" filter="fade">
                                      <p:cBhvr>
                                        <p:cTn id="22" dur="500"/>
                                        <p:tgtEl>
                                          <p:spTgt spid="14">
                                            <p:txEl>
                                              <p:pRg st="5" end="5"/>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par>
                          <p:cTn id="28" fill="hold">
                            <p:stCondLst>
                              <p:cond delay="500"/>
                            </p:stCondLst>
                            <p:childTnLst>
                              <p:par>
                                <p:cTn id="29" presetID="23" presetClass="exit" presetSubtype="32" fill="hold" nodeType="afterEffect">
                                  <p:stCondLst>
                                    <p:cond delay="2000"/>
                                  </p:stCondLst>
                                  <p:childTnLst>
                                    <p:anim calcmode="lin" valueType="num">
                                      <p:cBhvr>
                                        <p:cTn id="30" dur="500"/>
                                        <p:tgtEl>
                                          <p:spTgt spid="18"/>
                                        </p:tgtEl>
                                        <p:attrNameLst>
                                          <p:attrName>ppt_w</p:attrName>
                                        </p:attrNameLst>
                                      </p:cBhvr>
                                      <p:tavLst>
                                        <p:tav tm="0">
                                          <p:val>
                                            <p:strVal val="ppt_w"/>
                                          </p:val>
                                        </p:tav>
                                        <p:tav tm="100000">
                                          <p:val>
                                            <p:fltVal val="0"/>
                                          </p:val>
                                        </p:tav>
                                      </p:tavLst>
                                    </p:anim>
                                    <p:anim calcmode="lin" valueType="num">
                                      <p:cBhvr>
                                        <p:cTn id="31" dur="500"/>
                                        <p:tgtEl>
                                          <p:spTgt spid="18"/>
                                        </p:tgtEl>
                                        <p:attrNameLst>
                                          <p:attrName>ppt_h</p:attrName>
                                        </p:attrNameLst>
                                      </p:cBhvr>
                                      <p:tavLst>
                                        <p:tav tm="0">
                                          <p:val>
                                            <p:strVal val="ppt_h"/>
                                          </p:val>
                                        </p:tav>
                                        <p:tav tm="100000">
                                          <p:val>
                                            <p:fltVal val="0"/>
                                          </p:val>
                                        </p:tav>
                                      </p:tavLst>
                                    </p:anim>
                                    <p:set>
                                      <p:cBhvr>
                                        <p:cTn id="32" dur="1" fill="hold">
                                          <p:stCondLst>
                                            <p:cond delay="499"/>
                                          </p:stCondLst>
                                        </p:cTn>
                                        <p:tgtEl>
                                          <p:spTgt spid="18"/>
                                        </p:tgtEl>
                                        <p:attrNameLst>
                                          <p:attrName>style.visibility</p:attrName>
                                        </p:attrNameLst>
                                      </p:cBhvr>
                                      <p:to>
                                        <p:strVal val="hidden"/>
                                      </p:to>
                                    </p:set>
                                  </p:childTnLst>
                                </p:cTn>
                              </p:par>
                            </p:childTnLst>
                          </p:cTn>
                        </p:par>
                        <p:par>
                          <p:cTn id="33" fill="hold">
                            <p:stCondLst>
                              <p:cond delay="3000"/>
                            </p:stCondLst>
                            <p:childTnLst>
                              <p:par>
                                <p:cTn id="34" presetID="23" presetClass="entr" presetSubtype="16"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childTnLst>
                                </p:cTn>
                              </p:par>
                            </p:childTnLst>
                          </p:cTn>
                        </p:par>
                        <p:par>
                          <p:cTn id="38" fill="hold">
                            <p:stCondLst>
                              <p:cond delay="3500"/>
                            </p:stCondLst>
                            <p:childTnLst>
                              <p:par>
                                <p:cTn id="39" presetID="23" presetClass="exit" presetSubtype="32" fill="hold" nodeType="afterEffect">
                                  <p:stCondLst>
                                    <p:cond delay="1500"/>
                                  </p:stCondLst>
                                  <p:childTnLst>
                                    <p:anim calcmode="lin" valueType="num">
                                      <p:cBhvr>
                                        <p:cTn id="40" dur="500"/>
                                        <p:tgtEl>
                                          <p:spTgt spid="20"/>
                                        </p:tgtEl>
                                        <p:attrNameLst>
                                          <p:attrName>ppt_w</p:attrName>
                                        </p:attrNameLst>
                                      </p:cBhvr>
                                      <p:tavLst>
                                        <p:tav tm="0">
                                          <p:val>
                                            <p:strVal val="ppt_w"/>
                                          </p:val>
                                        </p:tav>
                                        <p:tav tm="100000">
                                          <p:val>
                                            <p:fltVal val="0"/>
                                          </p:val>
                                        </p:tav>
                                      </p:tavLst>
                                    </p:anim>
                                    <p:anim calcmode="lin" valueType="num">
                                      <p:cBhvr>
                                        <p:cTn id="41" dur="500"/>
                                        <p:tgtEl>
                                          <p:spTgt spid="20"/>
                                        </p:tgtEl>
                                        <p:attrNameLst>
                                          <p:attrName>ppt_h</p:attrName>
                                        </p:attrNameLst>
                                      </p:cBhvr>
                                      <p:tavLst>
                                        <p:tav tm="0">
                                          <p:val>
                                            <p:strVal val="ppt_h"/>
                                          </p:val>
                                        </p:tav>
                                        <p:tav tm="100000">
                                          <p:val>
                                            <p:fltVal val="0"/>
                                          </p:val>
                                        </p:tav>
                                      </p:tavLst>
                                    </p:anim>
                                    <p:set>
                                      <p:cBhvr>
                                        <p:cTn id="42" dur="1" fill="hold">
                                          <p:stCondLst>
                                            <p:cond delay="499"/>
                                          </p:stCondLst>
                                        </p:cTn>
                                        <p:tgtEl>
                                          <p:spTgt spid="20"/>
                                        </p:tgtEl>
                                        <p:attrNameLst>
                                          <p:attrName>style.visibility</p:attrName>
                                        </p:attrNameLst>
                                      </p:cBhvr>
                                      <p:to>
                                        <p:strVal val="hidden"/>
                                      </p:to>
                                    </p:set>
                                  </p:childTnLst>
                                </p:cTn>
                              </p:par>
                            </p:childTnLst>
                          </p:cTn>
                        </p:par>
                        <p:par>
                          <p:cTn id="43" fill="hold">
                            <p:stCondLst>
                              <p:cond delay="5500"/>
                            </p:stCondLst>
                            <p:childTnLst>
                              <p:par>
                                <p:cTn id="44" presetID="23" presetClass="entr" presetSubtype="16"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childTnLst>
                                </p:cTn>
                              </p:par>
                            </p:childTnLst>
                          </p:cTn>
                        </p:par>
                        <p:par>
                          <p:cTn id="48" fill="hold">
                            <p:stCondLst>
                              <p:cond delay="6000"/>
                            </p:stCondLst>
                            <p:childTnLst>
                              <p:par>
                                <p:cTn id="49" presetID="23" presetClass="exit" presetSubtype="32" fill="hold" nodeType="afterEffect">
                                  <p:stCondLst>
                                    <p:cond delay="1500"/>
                                  </p:stCondLst>
                                  <p:childTnLst>
                                    <p:anim calcmode="lin" valueType="num">
                                      <p:cBhvr>
                                        <p:cTn id="50" dur="500"/>
                                        <p:tgtEl>
                                          <p:spTgt spid="26"/>
                                        </p:tgtEl>
                                        <p:attrNameLst>
                                          <p:attrName>ppt_w</p:attrName>
                                        </p:attrNameLst>
                                      </p:cBhvr>
                                      <p:tavLst>
                                        <p:tav tm="0">
                                          <p:val>
                                            <p:strVal val="ppt_w"/>
                                          </p:val>
                                        </p:tav>
                                        <p:tav tm="100000">
                                          <p:val>
                                            <p:fltVal val="0"/>
                                          </p:val>
                                        </p:tav>
                                      </p:tavLst>
                                    </p:anim>
                                    <p:anim calcmode="lin" valueType="num">
                                      <p:cBhvr>
                                        <p:cTn id="51" dur="500"/>
                                        <p:tgtEl>
                                          <p:spTgt spid="26"/>
                                        </p:tgtEl>
                                        <p:attrNameLst>
                                          <p:attrName>ppt_h</p:attrName>
                                        </p:attrNameLst>
                                      </p:cBhvr>
                                      <p:tavLst>
                                        <p:tav tm="0">
                                          <p:val>
                                            <p:strVal val="ppt_h"/>
                                          </p:val>
                                        </p:tav>
                                        <p:tav tm="100000">
                                          <p:val>
                                            <p:fltVal val="0"/>
                                          </p:val>
                                        </p:tav>
                                      </p:tavLst>
                                    </p:anim>
                                    <p:set>
                                      <p:cBhvr>
                                        <p:cTn id="52" dur="1" fill="hold">
                                          <p:stCondLst>
                                            <p:cond delay="499"/>
                                          </p:stCondLst>
                                        </p:cTn>
                                        <p:tgtEl>
                                          <p:spTgt spid="26"/>
                                        </p:tgtEl>
                                        <p:attrNameLst>
                                          <p:attrName>style.visibility</p:attrName>
                                        </p:attrNameLst>
                                      </p:cBhvr>
                                      <p:to>
                                        <p:strVal val="hidden"/>
                                      </p:to>
                                    </p:set>
                                  </p:childTnLst>
                                </p:cTn>
                              </p:par>
                            </p:childTnLst>
                          </p:cTn>
                        </p:par>
                        <p:par>
                          <p:cTn id="53" fill="hold">
                            <p:stCondLst>
                              <p:cond delay="8000"/>
                            </p:stCondLst>
                            <p:childTnLst>
                              <p:par>
                                <p:cTn id="54" presetID="23" presetClass="entr" presetSubtype="16" fill="hold" nodeType="after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childTnLst>
                                </p:cTn>
                              </p:par>
                            </p:childTnLst>
                          </p:cTn>
                        </p:par>
                        <p:par>
                          <p:cTn id="58" fill="hold">
                            <p:stCondLst>
                              <p:cond delay="8500"/>
                            </p:stCondLst>
                            <p:childTnLst>
                              <p:par>
                                <p:cTn id="59" presetID="23" presetClass="exit" presetSubtype="32" fill="hold" nodeType="afterEffect">
                                  <p:stCondLst>
                                    <p:cond delay="1500"/>
                                  </p:stCondLst>
                                  <p:childTnLst>
                                    <p:anim calcmode="lin" valueType="num">
                                      <p:cBhvr>
                                        <p:cTn id="60" dur="500"/>
                                        <p:tgtEl>
                                          <p:spTgt spid="24"/>
                                        </p:tgtEl>
                                        <p:attrNameLst>
                                          <p:attrName>ppt_w</p:attrName>
                                        </p:attrNameLst>
                                      </p:cBhvr>
                                      <p:tavLst>
                                        <p:tav tm="0">
                                          <p:val>
                                            <p:strVal val="ppt_w"/>
                                          </p:val>
                                        </p:tav>
                                        <p:tav tm="100000">
                                          <p:val>
                                            <p:fltVal val="0"/>
                                          </p:val>
                                        </p:tav>
                                      </p:tavLst>
                                    </p:anim>
                                    <p:anim calcmode="lin" valueType="num">
                                      <p:cBhvr>
                                        <p:cTn id="61" dur="500"/>
                                        <p:tgtEl>
                                          <p:spTgt spid="24"/>
                                        </p:tgtEl>
                                        <p:attrNameLst>
                                          <p:attrName>ppt_h</p:attrName>
                                        </p:attrNameLst>
                                      </p:cBhvr>
                                      <p:tavLst>
                                        <p:tav tm="0">
                                          <p:val>
                                            <p:strVal val="ppt_h"/>
                                          </p:val>
                                        </p:tav>
                                        <p:tav tm="100000">
                                          <p:val>
                                            <p:fltVal val="0"/>
                                          </p:val>
                                        </p:tav>
                                      </p:tavLst>
                                    </p:anim>
                                    <p:set>
                                      <p:cBhvr>
                                        <p:cTn id="62" dur="1" fill="hold">
                                          <p:stCondLst>
                                            <p:cond delay="499"/>
                                          </p:stCondLst>
                                        </p:cTn>
                                        <p:tgtEl>
                                          <p:spTgt spid="24"/>
                                        </p:tgtEl>
                                        <p:attrNameLst>
                                          <p:attrName>style.visibility</p:attrName>
                                        </p:attrNameLst>
                                      </p:cBhvr>
                                      <p:to>
                                        <p:strVal val="hidden"/>
                                      </p:to>
                                    </p:set>
                                  </p:childTnLst>
                                </p:cTn>
                              </p:par>
                            </p:childTnLst>
                          </p:cTn>
                        </p:par>
                        <p:par>
                          <p:cTn id="63" fill="hold">
                            <p:stCondLst>
                              <p:cond delay="10500"/>
                            </p:stCondLst>
                            <p:childTnLst>
                              <p:par>
                                <p:cTn id="64" presetID="23" presetClass="entr" presetSubtype="16" fill="hold" nodeType="after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500" fill="hold"/>
                                        <p:tgtEl>
                                          <p:spTgt spid="22"/>
                                        </p:tgtEl>
                                        <p:attrNameLst>
                                          <p:attrName>ppt_w</p:attrName>
                                        </p:attrNameLst>
                                      </p:cBhvr>
                                      <p:tavLst>
                                        <p:tav tm="0">
                                          <p:val>
                                            <p:fltVal val="0"/>
                                          </p:val>
                                        </p:tav>
                                        <p:tav tm="100000">
                                          <p:val>
                                            <p:strVal val="#ppt_w"/>
                                          </p:val>
                                        </p:tav>
                                      </p:tavLst>
                                    </p:anim>
                                    <p:anim calcmode="lin" valueType="num">
                                      <p:cBhvr>
                                        <p:cTn id="67" dur="500" fill="hold"/>
                                        <p:tgtEl>
                                          <p:spTgt spid="22"/>
                                        </p:tgtEl>
                                        <p:attrNameLst>
                                          <p:attrName>ppt_h</p:attrName>
                                        </p:attrNameLst>
                                      </p:cBhvr>
                                      <p:tavLst>
                                        <p:tav tm="0">
                                          <p:val>
                                            <p:fltVal val="0"/>
                                          </p:val>
                                        </p:tav>
                                        <p:tav tm="100000">
                                          <p:val>
                                            <p:strVal val="#ppt_h"/>
                                          </p:val>
                                        </p:tav>
                                      </p:tavLst>
                                    </p:anim>
                                  </p:childTnLst>
                                </p:cTn>
                              </p:par>
                            </p:childTnLst>
                          </p:cTn>
                        </p:par>
                        <p:par>
                          <p:cTn id="68" fill="hold">
                            <p:stCondLst>
                              <p:cond delay="11000"/>
                            </p:stCondLst>
                            <p:childTnLst>
                              <p:par>
                                <p:cTn id="69" presetID="23" presetClass="exit" presetSubtype="32" fill="hold" nodeType="afterEffect">
                                  <p:stCondLst>
                                    <p:cond delay="1500"/>
                                  </p:stCondLst>
                                  <p:childTnLst>
                                    <p:anim calcmode="lin" valueType="num">
                                      <p:cBhvr>
                                        <p:cTn id="70" dur="500"/>
                                        <p:tgtEl>
                                          <p:spTgt spid="22"/>
                                        </p:tgtEl>
                                        <p:attrNameLst>
                                          <p:attrName>ppt_w</p:attrName>
                                        </p:attrNameLst>
                                      </p:cBhvr>
                                      <p:tavLst>
                                        <p:tav tm="0">
                                          <p:val>
                                            <p:strVal val="ppt_w"/>
                                          </p:val>
                                        </p:tav>
                                        <p:tav tm="100000">
                                          <p:val>
                                            <p:fltVal val="0"/>
                                          </p:val>
                                        </p:tav>
                                      </p:tavLst>
                                    </p:anim>
                                    <p:anim calcmode="lin" valueType="num">
                                      <p:cBhvr>
                                        <p:cTn id="71" dur="500"/>
                                        <p:tgtEl>
                                          <p:spTgt spid="22"/>
                                        </p:tgtEl>
                                        <p:attrNameLst>
                                          <p:attrName>ppt_h</p:attrName>
                                        </p:attrNameLst>
                                      </p:cBhvr>
                                      <p:tavLst>
                                        <p:tav tm="0">
                                          <p:val>
                                            <p:strVal val="ppt_h"/>
                                          </p:val>
                                        </p:tav>
                                        <p:tav tm="100000">
                                          <p:val>
                                            <p:fltVal val="0"/>
                                          </p:val>
                                        </p:tav>
                                      </p:tavLst>
                                    </p:anim>
                                    <p:set>
                                      <p:cBhvr>
                                        <p:cTn id="72" dur="1" fill="hold">
                                          <p:stCondLst>
                                            <p:cond delay="499"/>
                                          </p:stCondLst>
                                        </p:cTn>
                                        <p:tgtEl>
                                          <p:spTgt spid="22"/>
                                        </p:tgtEl>
                                        <p:attrNameLst>
                                          <p:attrName>style.visibility</p:attrName>
                                        </p:attrNameLst>
                                      </p:cBhvr>
                                      <p:to>
                                        <p:strVal val="hidden"/>
                                      </p:to>
                                    </p:set>
                                  </p:childTnLst>
                                </p:cTn>
                              </p:par>
                            </p:childTnLst>
                          </p:cTn>
                        </p:par>
                        <p:par>
                          <p:cTn id="73" fill="hold">
                            <p:stCondLst>
                              <p:cond delay="13000"/>
                            </p:stCondLst>
                            <p:childTnLst>
                              <p:par>
                                <p:cTn id="74" presetID="23" presetClass="entr" presetSubtype="16" fill="hold" nodeType="after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childTnLst>
                                </p:cTn>
                              </p:par>
                            </p:childTnLst>
                          </p:cTn>
                        </p:par>
                        <p:par>
                          <p:cTn id="78" fill="hold">
                            <p:stCondLst>
                              <p:cond delay="13500"/>
                            </p:stCondLst>
                            <p:childTnLst>
                              <p:par>
                                <p:cTn id="79" presetID="23" presetClass="entr" presetSubtype="16" fill="hold" grpId="0" nodeType="afterEffect">
                                  <p:stCondLst>
                                    <p:cond delay="1000"/>
                                  </p:stCondLst>
                                  <p:childTnLst>
                                    <p:set>
                                      <p:cBhvr>
                                        <p:cTn id="80" dur="1" fill="hold">
                                          <p:stCondLst>
                                            <p:cond delay="0"/>
                                          </p:stCondLst>
                                        </p:cTn>
                                        <p:tgtEl>
                                          <p:spTgt spid="30"/>
                                        </p:tgtEl>
                                        <p:attrNameLst>
                                          <p:attrName>style.visibility</p:attrName>
                                        </p:attrNameLst>
                                      </p:cBhvr>
                                      <p:to>
                                        <p:strVal val="visible"/>
                                      </p:to>
                                    </p:set>
                                    <p:anim calcmode="lin" valueType="num">
                                      <p:cBhvr>
                                        <p:cTn id="81" dur="500" fill="hold"/>
                                        <p:tgtEl>
                                          <p:spTgt spid="30"/>
                                        </p:tgtEl>
                                        <p:attrNameLst>
                                          <p:attrName>ppt_w</p:attrName>
                                        </p:attrNameLst>
                                      </p:cBhvr>
                                      <p:tavLst>
                                        <p:tav tm="0">
                                          <p:val>
                                            <p:fltVal val="0"/>
                                          </p:val>
                                        </p:tav>
                                        <p:tav tm="100000">
                                          <p:val>
                                            <p:strVal val="#ppt_w"/>
                                          </p:val>
                                        </p:tav>
                                      </p:tavLst>
                                    </p:anim>
                                    <p:anim calcmode="lin" valueType="num">
                                      <p:cBhvr>
                                        <p:cTn id="82" dur="500" fill="hold"/>
                                        <p:tgtEl>
                                          <p:spTgt spid="30"/>
                                        </p:tgtEl>
                                        <p:attrNameLst>
                                          <p:attrName>ppt_h</p:attrName>
                                        </p:attrNameLst>
                                      </p:cBhvr>
                                      <p:tavLst>
                                        <p:tav tm="0">
                                          <p:val>
                                            <p:fltVal val="0"/>
                                          </p:val>
                                        </p:tav>
                                        <p:tav tm="100000">
                                          <p:val>
                                            <p:strVal val="#ppt_h"/>
                                          </p:val>
                                        </p:tav>
                                      </p:tavLst>
                                    </p:anim>
                                  </p:childTnLst>
                                </p:cTn>
                              </p:par>
                            </p:childTnLst>
                          </p:cTn>
                        </p:par>
                        <p:par>
                          <p:cTn id="83" fill="hold">
                            <p:stCondLst>
                              <p:cond delay="15000"/>
                            </p:stCondLst>
                            <p:childTnLst>
                              <p:par>
                                <p:cTn id="84" presetID="53" presetClass="entr" presetSubtype="16" fill="hold" grpId="0" nodeType="afterEffect">
                                  <p:stCondLst>
                                    <p:cond delay="500"/>
                                  </p:stCondLst>
                                  <p:childTnLst>
                                    <p:set>
                                      <p:cBhvr>
                                        <p:cTn id="85" dur="1" fill="hold">
                                          <p:stCondLst>
                                            <p:cond delay="0"/>
                                          </p:stCondLst>
                                        </p:cTn>
                                        <p:tgtEl>
                                          <p:spTgt spid="31"/>
                                        </p:tgtEl>
                                        <p:attrNameLst>
                                          <p:attrName>style.visibility</p:attrName>
                                        </p:attrNameLst>
                                      </p:cBhvr>
                                      <p:to>
                                        <p:strVal val="visible"/>
                                      </p:to>
                                    </p:set>
                                    <p:anim calcmode="lin" valueType="num">
                                      <p:cBhvr>
                                        <p:cTn id="86" dur="500" fill="hold"/>
                                        <p:tgtEl>
                                          <p:spTgt spid="31"/>
                                        </p:tgtEl>
                                        <p:attrNameLst>
                                          <p:attrName>ppt_w</p:attrName>
                                        </p:attrNameLst>
                                      </p:cBhvr>
                                      <p:tavLst>
                                        <p:tav tm="0">
                                          <p:val>
                                            <p:fltVal val="0"/>
                                          </p:val>
                                        </p:tav>
                                        <p:tav tm="100000">
                                          <p:val>
                                            <p:strVal val="#ppt_w"/>
                                          </p:val>
                                        </p:tav>
                                      </p:tavLst>
                                    </p:anim>
                                    <p:anim calcmode="lin" valueType="num">
                                      <p:cBhvr>
                                        <p:cTn id="87" dur="500" fill="hold"/>
                                        <p:tgtEl>
                                          <p:spTgt spid="31"/>
                                        </p:tgtEl>
                                        <p:attrNameLst>
                                          <p:attrName>ppt_h</p:attrName>
                                        </p:attrNameLst>
                                      </p:cBhvr>
                                      <p:tavLst>
                                        <p:tav tm="0">
                                          <p:val>
                                            <p:fltVal val="0"/>
                                          </p:val>
                                        </p:tav>
                                        <p:tav tm="100000">
                                          <p:val>
                                            <p:strVal val="#ppt_h"/>
                                          </p:val>
                                        </p:tav>
                                      </p:tavLst>
                                    </p:anim>
                                    <p:animEffect transition="in" filter="fade">
                                      <p:cBhvr>
                                        <p:cTn id="8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0" grpId="0"/>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6.1|2|2.1|2.7|2"/>
</p:tagLst>
</file>

<file path=ppt/tags/tag10.xml><?xml version="1.0" encoding="utf-8"?>
<p:tagLst xmlns:a="http://schemas.openxmlformats.org/drawingml/2006/main" xmlns:r="http://schemas.openxmlformats.org/officeDocument/2006/relationships" xmlns:p="http://schemas.openxmlformats.org/presentationml/2006/main">
  <p:tag name="TIMING" val="|2.4|6.1|2|2.1|2.7|2"/>
</p:tagLst>
</file>

<file path=ppt/tags/tag11.xml><?xml version="1.0" encoding="utf-8"?>
<p:tagLst xmlns:a="http://schemas.openxmlformats.org/drawingml/2006/main" xmlns:r="http://schemas.openxmlformats.org/officeDocument/2006/relationships" xmlns:p="http://schemas.openxmlformats.org/presentationml/2006/main">
  <p:tag name="TIMING" val="|0"/>
</p:tagLst>
</file>

<file path=ppt/tags/tag2.xml><?xml version="1.0" encoding="utf-8"?>
<p:tagLst xmlns:a="http://schemas.openxmlformats.org/drawingml/2006/main" xmlns:r="http://schemas.openxmlformats.org/officeDocument/2006/relationships" xmlns:p="http://schemas.openxmlformats.org/presentationml/2006/main">
  <p:tag name="TIMING" val="|2.4|6.1|2|2.1|2.7|2"/>
</p:tagLst>
</file>

<file path=ppt/tags/tag3.xml><?xml version="1.0" encoding="utf-8"?>
<p:tagLst xmlns:a="http://schemas.openxmlformats.org/drawingml/2006/main" xmlns:r="http://schemas.openxmlformats.org/officeDocument/2006/relationships" xmlns:p="http://schemas.openxmlformats.org/presentationml/2006/main">
  <p:tag name="TIMING" val="|2.4|6.1|2|2.1|2.7|2"/>
</p:tagLst>
</file>

<file path=ppt/tags/tag4.xml><?xml version="1.0" encoding="utf-8"?>
<p:tagLst xmlns:a="http://schemas.openxmlformats.org/drawingml/2006/main" xmlns:r="http://schemas.openxmlformats.org/officeDocument/2006/relationships" xmlns:p="http://schemas.openxmlformats.org/presentationml/2006/main">
  <p:tag name="TIMING" val="|2.4|6.1|2|2.1|2.7|2"/>
</p:tagLst>
</file>

<file path=ppt/tags/tag5.xml><?xml version="1.0" encoding="utf-8"?>
<p:tagLst xmlns:a="http://schemas.openxmlformats.org/drawingml/2006/main" xmlns:r="http://schemas.openxmlformats.org/officeDocument/2006/relationships" xmlns:p="http://schemas.openxmlformats.org/presentationml/2006/main">
  <p:tag name="TIMING" val="|2.4|6.1|2|2.1|2.7|2"/>
</p:tagLst>
</file>

<file path=ppt/tags/tag6.xml><?xml version="1.0" encoding="utf-8"?>
<p:tagLst xmlns:a="http://schemas.openxmlformats.org/drawingml/2006/main" xmlns:r="http://schemas.openxmlformats.org/officeDocument/2006/relationships" xmlns:p="http://schemas.openxmlformats.org/presentationml/2006/main">
  <p:tag name="TIMING" val="|2.4|6.1|2|2.1|2.7|2"/>
</p:tagLst>
</file>

<file path=ppt/tags/tag7.xml><?xml version="1.0" encoding="utf-8"?>
<p:tagLst xmlns:a="http://schemas.openxmlformats.org/drawingml/2006/main" xmlns:r="http://schemas.openxmlformats.org/officeDocument/2006/relationships" xmlns:p="http://schemas.openxmlformats.org/presentationml/2006/main">
  <p:tag name="TIMING" val="|2.4|6.1|2|2.1|2.7|2"/>
</p:tagLst>
</file>

<file path=ppt/tags/tag8.xml><?xml version="1.0" encoding="utf-8"?>
<p:tagLst xmlns:a="http://schemas.openxmlformats.org/drawingml/2006/main" xmlns:r="http://schemas.openxmlformats.org/officeDocument/2006/relationships" xmlns:p="http://schemas.openxmlformats.org/presentationml/2006/main">
  <p:tag name="TIMING" val="|2.4|6.1|2|2.1|2.7|2"/>
</p:tagLst>
</file>

<file path=ppt/tags/tag9.xml><?xml version="1.0" encoding="utf-8"?>
<p:tagLst xmlns:a="http://schemas.openxmlformats.org/drawingml/2006/main" xmlns:r="http://schemas.openxmlformats.org/officeDocument/2006/relationships" xmlns:p="http://schemas.openxmlformats.org/presentationml/2006/main">
  <p:tag name="TIMING" val="|2.4|6.1|2|2.1|2.7|2"/>
</p:tagLst>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10B6F4"/>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Atla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CB9708-C445-4049-9D7F-4C8684E69A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A60AA65FCC6E45B68F7753ED0EC627" ma:contentTypeVersion="8" ma:contentTypeDescription="Een nieuw document maken." ma:contentTypeScope="" ma:versionID="aaf4d0ffd67d7cc5136ee42f42465765">
  <xsd:schema xmlns:xsd="http://www.w3.org/2001/XMLSchema" xmlns:xs="http://www.w3.org/2001/XMLSchema" xmlns:p="http://schemas.microsoft.com/office/2006/metadata/properties" xmlns:ns2="5fa40dcf-f78b-4e17-82f1-fa59ac412286" xmlns:ns3="60504e15-b4e8-4e85-8174-45b371108d54" targetNamespace="http://schemas.microsoft.com/office/2006/metadata/properties" ma:root="true" ma:fieldsID="ab44df114bd40f88722e8b851517c86e" ns2:_="" ns3:_="">
    <xsd:import namespace="5fa40dcf-f78b-4e17-82f1-fa59ac412286"/>
    <xsd:import namespace="60504e15-b4e8-4e85-8174-45b371108d5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a40dcf-f78b-4e17-82f1-fa59ac4122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504e15-b4e8-4e85-8174-45b371108d54"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3B2FB8E-DBD8-49EB-B7EC-B1993C3D03B9}"/>
</file>

<file path=customXml/itemProps2.xml><?xml version="1.0" encoding="utf-8"?>
<ds:datastoreItem xmlns:ds="http://schemas.openxmlformats.org/officeDocument/2006/customXml" ds:itemID="{BAA6B2B4-B5D0-425A-9A22-CAB8CF8E4112}"/>
</file>

<file path=customXml/itemProps3.xml><?xml version="1.0" encoding="utf-8"?>
<ds:datastoreItem xmlns:ds="http://schemas.openxmlformats.org/officeDocument/2006/customXml" ds:itemID="{87504A83-CD9E-49DD-8034-32C1C2CFF8CA}"/>
</file>

<file path=docProps/app.xml><?xml version="1.0" encoding="utf-8"?>
<Properties xmlns="http://schemas.openxmlformats.org/officeDocument/2006/extended-properties" xmlns:vt="http://schemas.openxmlformats.org/officeDocument/2006/docPropsVTypes">
  <Template>Atlas</Template>
  <TotalTime>11780</TotalTime>
  <Words>1599</Words>
  <Application>Microsoft Macintosh PowerPoint</Application>
  <PresentationFormat>Widescreen</PresentationFormat>
  <Paragraphs>311</Paragraphs>
  <Slides>44</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Arial Black</vt:lpstr>
      <vt:lpstr>Calibri</vt:lpstr>
      <vt:lpstr>Calibri Light</vt:lpstr>
      <vt:lpstr>Helvetica</vt:lpstr>
      <vt:lpstr>Rockwell</vt:lpstr>
      <vt:lpstr>Wingdings</vt:lpstr>
      <vt:lpstr>Atlas</vt:lpstr>
      <vt:lpstr>MAASTRICHT.  VOOR IEDEREEN.</vt:lpstr>
      <vt:lpstr>PowerPoint Presentation</vt:lpstr>
      <vt:lpstr>PowerPoint Presentation</vt:lpstr>
      <vt:lpstr>PowerPoint Presentation</vt:lpstr>
      <vt:lpstr>PowerPoint Presentation</vt:lpstr>
      <vt:lpstr>PowerPoint Presentation</vt:lpstr>
      <vt:lpstr>PowerPoint Presentation</vt:lpstr>
      <vt:lpstr> een  stapje  dichter  bij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Pak het op, deel met ons je oplossing</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Tom Bongers</cp:lastModifiedBy>
  <cp:revision>186</cp:revision>
  <dcterms:created xsi:type="dcterms:W3CDTF">2018-12-03T10:41:14Z</dcterms:created>
  <dcterms:modified xsi:type="dcterms:W3CDTF">2018-12-27T13:36:15Z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0x010100D2A60AA65FCC6E45B68F7753ED0EC627</vt:lpwstr>
  </property>
</Properties>
</file>